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37D"/>
    <a:srgbClr val="13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/>
    <p:restoredTop sz="96327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7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4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1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8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2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0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4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48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59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63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03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AC58-2F76-4043-B041-0F446B874126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A004-0E42-3A4E-918E-E61A721761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F6FB58F-225B-18BD-B07D-3063F0842188}"/>
              </a:ext>
            </a:extLst>
          </p:cNvPr>
          <p:cNvSpPr/>
          <p:nvPr/>
        </p:nvSpPr>
        <p:spPr>
          <a:xfrm>
            <a:off x="-3039" y="5627696"/>
            <a:ext cx="10694852" cy="1931979"/>
          </a:xfrm>
          <a:prstGeom prst="rect">
            <a:avLst/>
          </a:prstGeom>
          <a:solidFill>
            <a:srgbClr val="132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Billede 8" descr="Et billede, der indeholder udendørs, sky, person, tøj&#10;&#10;Automatisk genereret beskrivelse">
            <a:extLst>
              <a:ext uri="{FF2B5EF4-FFF2-40B4-BE49-F238E27FC236}">
                <a16:creationId xmlns:a16="http://schemas.microsoft.com/office/drawing/2014/main" id="{1898D11E-A1C5-05BC-4408-85E47D7B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87" y="908952"/>
            <a:ext cx="5347426" cy="2992261"/>
          </a:xfrm>
          <a:prstGeom prst="rect">
            <a:avLst/>
          </a:prstGeom>
        </p:spPr>
      </p:pic>
      <p:sp>
        <p:nvSpPr>
          <p:cNvPr id="13" name="Rektangel med enkelt afrundet hjørne 12">
            <a:extLst>
              <a:ext uri="{FF2B5EF4-FFF2-40B4-BE49-F238E27FC236}">
                <a16:creationId xmlns:a16="http://schemas.microsoft.com/office/drawing/2014/main" id="{A8FA454D-AF3D-A3A3-BE8B-6476E8A3F243}"/>
              </a:ext>
            </a:extLst>
          </p:cNvPr>
          <p:cNvSpPr/>
          <p:nvPr/>
        </p:nvSpPr>
        <p:spPr>
          <a:xfrm>
            <a:off x="8607285" y="3705726"/>
            <a:ext cx="1557132" cy="1560668"/>
          </a:xfrm>
          <a:prstGeom prst="round1Rect">
            <a:avLst/>
          </a:prstGeom>
          <a:solidFill>
            <a:srgbClr val="2E53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9CAFBB-FC2B-3EEA-8100-A9A6EA194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421" y="6066098"/>
            <a:ext cx="2396875" cy="1050878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ts val="1440"/>
              </a:lnSpc>
              <a:spcBef>
                <a:spcPts val="0"/>
              </a:spcBef>
            </a:pPr>
            <a:r>
              <a:rPr lang="da-DK" sz="1200" dirty="0">
                <a:solidFill>
                  <a:srgbClr val="FFFFFF"/>
                </a:solidFill>
                <a:effectLst/>
                <a:latin typeface="Montserrat" pitchFamily="2" charset="77"/>
              </a:rPr>
              <a:t>LANDSFORENINGEN AF </a:t>
            </a:r>
          </a:p>
          <a:p>
            <a:pPr algn="l">
              <a:lnSpc>
                <a:spcPts val="1440"/>
              </a:lnSpc>
              <a:spcBef>
                <a:spcPts val="0"/>
              </a:spcBef>
            </a:pPr>
            <a:r>
              <a:rPr lang="da-DK" sz="1200" dirty="0">
                <a:solidFill>
                  <a:srgbClr val="FFFFFF"/>
                </a:solidFill>
                <a:effectLst/>
                <a:latin typeface="Montserrat" pitchFamily="2" charset="77"/>
              </a:rPr>
              <a:t>UNGDOMSSKOLELEDERE</a:t>
            </a:r>
          </a:p>
          <a:p>
            <a:pPr algn="l">
              <a:lnSpc>
                <a:spcPts val="1180"/>
              </a:lnSpc>
              <a:spcBef>
                <a:spcPts val="0"/>
              </a:spcBef>
            </a:pPr>
            <a:endParaRPr lang="da-DK" sz="90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algn="l">
              <a:lnSpc>
                <a:spcPts val="1180"/>
              </a:lnSpc>
              <a:spcBef>
                <a:spcPts val="0"/>
              </a:spcBef>
            </a:pPr>
            <a:r>
              <a:rPr lang="da-DK" sz="900" dirty="0">
                <a:solidFill>
                  <a:srgbClr val="FFFFFF"/>
                </a:solidFill>
                <a:effectLst/>
                <a:latin typeface="Montserrat" pitchFamily="2" charset="77"/>
              </a:rPr>
              <a:t>Borgergade 36, </a:t>
            </a:r>
            <a:r>
              <a:rPr lang="da-DK" sz="900" dirty="0" err="1">
                <a:solidFill>
                  <a:srgbClr val="FFFFFF"/>
                </a:solidFill>
                <a:effectLst/>
                <a:latin typeface="Montserrat" pitchFamily="2" charset="77"/>
              </a:rPr>
              <a:t>st.th</a:t>
            </a:r>
            <a:r>
              <a:rPr lang="da-DK" sz="900" dirty="0">
                <a:solidFill>
                  <a:srgbClr val="FFFFFF"/>
                </a:solidFill>
                <a:effectLst/>
                <a:latin typeface="Montserrat" pitchFamily="2" charset="77"/>
              </a:rPr>
              <a:t>. · 1300 København K.</a:t>
            </a:r>
          </a:p>
          <a:p>
            <a:pPr algn="l">
              <a:lnSpc>
                <a:spcPts val="1180"/>
              </a:lnSpc>
              <a:spcBef>
                <a:spcPts val="0"/>
              </a:spcBef>
            </a:pPr>
            <a:r>
              <a:rPr lang="da-DK" sz="900" dirty="0">
                <a:solidFill>
                  <a:srgbClr val="FFFFFF"/>
                </a:solidFill>
                <a:effectLst/>
                <a:latin typeface="Montserrat" pitchFamily="2" charset="77"/>
              </a:rPr>
              <a:t>Telefon: 33 93 21 19 · CVR nr.: 83869518</a:t>
            </a:r>
          </a:p>
          <a:p>
            <a:pPr algn="l">
              <a:lnSpc>
                <a:spcPts val="1180"/>
              </a:lnSpc>
              <a:spcBef>
                <a:spcPts val="0"/>
              </a:spcBef>
            </a:pPr>
            <a:endParaRPr lang="da-DK" sz="90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algn="l">
              <a:lnSpc>
                <a:spcPts val="1180"/>
              </a:lnSpc>
              <a:spcBef>
                <a:spcPts val="0"/>
              </a:spcBef>
            </a:pPr>
            <a:r>
              <a:rPr lang="da-DK" sz="900" dirty="0" err="1">
                <a:solidFill>
                  <a:srgbClr val="FFFFFF"/>
                </a:solidFill>
                <a:effectLst/>
                <a:latin typeface="Montserrat" pitchFamily="2" charset="77"/>
              </a:rPr>
              <a:t>www.ungdomsskoleledere.dk</a:t>
            </a:r>
            <a:endParaRPr lang="da-DK" sz="90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da-DK" sz="900" dirty="0"/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A1DA7FB4-0F2C-1887-D904-B443119AAF00}"/>
              </a:ext>
            </a:extLst>
          </p:cNvPr>
          <p:cNvSpPr txBox="1">
            <a:spLocks/>
          </p:cNvSpPr>
          <p:nvPr/>
        </p:nvSpPr>
        <p:spPr>
          <a:xfrm>
            <a:off x="5897218" y="6211872"/>
            <a:ext cx="4267199" cy="632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LANDSFORENINGEN AF UNGDOMSSKOLELEDERE ER AFTALE- </a:t>
            </a: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OG FORHANDLINGSBERETTIGET ORGANISATION FOR LEDERE </a:t>
            </a: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I DEN KOMMUNALE UNGDOMSSKOLE.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041DD62C-8059-EDF5-BDD6-7B3DCA362FB3}"/>
              </a:ext>
            </a:extLst>
          </p:cNvPr>
          <p:cNvSpPr txBox="1">
            <a:spLocks/>
          </p:cNvSpPr>
          <p:nvPr/>
        </p:nvSpPr>
        <p:spPr>
          <a:xfrm>
            <a:off x="8607286" y="4118029"/>
            <a:ext cx="1557131" cy="632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400" dirty="0">
                <a:solidFill>
                  <a:schemeClr val="bg1"/>
                </a:solidFill>
                <a:effectLst/>
                <a:latin typeface="Montserrat" pitchFamily="2" charset="77"/>
              </a:rPr>
              <a:t>Over 90% </a:t>
            </a:r>
          </a:p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da-DK" sz="900" dirty="0">
                <a:solidFill>
                  <a:schemeClr val="bg1"/>
                </a:solidFill>
                <a:effectLst/>
                <a:latin typeface="Montserrat" pitchFamily="2" charset="77"/>
              </a:rPr>
              <a:t>af </a:t>
            </a:r>
            <a:r>
              <a:rPr lang="da-DK" sz="900" dirty="0" smtClean="0">
                <a:solidFill>
                  <a:schemeClr val="bg1"/>
                </a:solidFill>
                <a:effectLst/>
                <a:latin typeface="Montserrat" pitchFamily="2" charset="77"/>
              </a:rPr>
              <a:t>landets</a:t>
            </a:r>
            <a:endParaRPr lang="da-DK" sz="9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da-DK" sz="900" dirty="0">
                <a:solidFill>
                  <a:schemeClr val="bg1"/>
                </a:solidFill>
                <a:latin typeface="Montserrat" pitchFamily="2" charset="77"/>
              </a:rPr>
              <a:t>u</a:t>
            </a:r>
            <a:r>
              <a:rPr lang="da-DK" sz="900" dirty="0" smtClean="0">
                <a:solidFill>
                  <a:schemeClr val="bg1"/>
                </a:solidFill>
                <a:effectLst/>
                <a:latin typeface="Montserrat" pitchFamily="2" charset="77"/>
              </a:rPr>
              <a:t>ngdomsskoleledere</a:t>
            </a:r>
            <a:endParaRPr lang="da-DK" sz="9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da-DK" sz="900" dirty="0">
                <a:solidFill>
                  <a:schemeClr val="bg1"/>
                </a:solidFill>
                <a:effectLst/>
                <a:latin typeface="Montserrat" pitchFamily="2" charset="77"/>
              </a:rPr>
              <a:t>er medlemmer </a:t>
            </a:r>
          </a:p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da-DK" sz="900" dirty="0">
                <a:solidFill>
                  <a:schemeClr val="bg1"/>
                </a:solidFill>
                <a:effectLst/>
                <a:latin typeface="Montserrat" pitchFamily="2" charset="77"/>
              </a:rPr>
              <a:t>af foreningen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17CE46E-5844-71B8-5A11-A52ABF2FC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05" y="2405082"/>
            <a:ext cx="3403600" cy="3416300"/>
          </a:xfrm>
          <a:prstGeom prst="rect">
            <a:avLst/>
          </a:prstGeom>
        </p:spPr>
      </p:pic>
      <p:sp>
        <p:nvSpPr>
          <p:cNvPr id="14" name="Rektangel med enkelt afrundet hjørne 13">
            <a:extLst>
              <a:ext uri="{FF2B5EF4-FFF2-40B4-BE49-F238E27FC236}">
                <a16:creationId xmlns:a16="http://schemas.microsoft.com/office/drawing/2014/main" id="{4081C76B-7224-4312-19A6-86C4CC728220}"/>
              </a:ext>
            </a:extLst>
          </p:cNvPr>
          <p:cNvSpPr/>
          <p:nvPr/>
        </p:nvSpPr>
        <p:spPr>
          <a:xfrm rot="5400000">
            <a:off x="-186300" y="186300"/>
            <a:ext cx="5174000" cy="48014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BAFF064-409A-3522-E478-987B46BF1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89" y="116532"/>
            <a:ext cx="2565400" cy="7493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DF98374-9BB4-7966-641E-35576C5A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8" y="5348821"/>
            <a:ext cx="2011896" cy="2019403"/>
          </a:xfrm>
          <a:prstGeom prst="rect">
            <a:avLst/>
          </a:prstGeom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B9AE3F84-54EE-CC05-605B-65A702E48D48}"/>
              </a:ext>
            </a:extLst>
          </p:cNvPr>
          <p:cNvCxnSpPr/>
          <p:nvPr/>
        </p:nvCxnSpPr>
        <p:spPr>
          <a:xfrm>
            <a:off x="5897218" y="7026442"/>
            <a:ext cx="4267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enkelt afrundet hjørne 7">
            <a:extLst>
              <a:ext uri="{FF2B5EF4-FFF2-40B4-BE49-F238E27FC236}">
                <a16:creationId xmlns:a16="http://schemas.microsoft.com/office/drawing/2014/main" id="{B08C5FCC-591E-7FC8-22A7-74784719806E}"/>
              </a:ext>
            </a:extLst>
          </p:cNvPr>
          <p:cNvSpPr/>
          <p:nvPr/>
        </p:nvSpPr>
        <p:spPr>
          <a:xfrm rot="5400000">
            <a:off x="-188073" y="185034"/>
            <a:ext cx="5177019" cy="4806951"/>
          </a:xfrm>
          <a:prstGeom prst="round1Rect">
            <a:avLst/>
          </a:prstGeom>
          <a:solidFill>
            <a:srgbClr val="2E53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5F047F-3F26-0C23-378B-F6FE0870F313}"/>
              </a:ext>
            </a:extLst>
          </p:cNvPr>
          <p:cNvSpPr/>
          <p:nvPr/>
        </p:nvSpPr>
        <p:spPr>
          <a:xfrm>
            <a:off x="-3039" y="5627696"/>
            <a:ext cx="10694852" cy="1931979"/>
          </a:xfrm>
          <a:prstGeom prst="rect">
            <a:avLst/>
          </a:prstGeom>
          <a:solidFill>
            <a:srgbClr val="132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090A4BA-B1DD-41DD-5996-D034D0AD89A0}"/>
              </a:ext>
            </a:extLst>
          </p:cNvPr>
          <p:cNvSpPr txBox="1"/>
          <p:nvPr/>
        </p:nvSpPr>
        <p:spPr>
          <a:xfrm>
            <a:off x="335040" y="371160"/>
            <a:ext cx="4133831" cy="4657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1600" dirty="0">
                <a:solidFill>
                  <a:schemeClr val="bg1"/>
                </a:solidFill>
                <a:effectLst/>
                <a:latin typeface="Montserrat" pitchFamily="2" charset="77"/>
              </a:rPr>
              <a:t>HVEM ER VI?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LU er fagforening for alle ledere i de kommunale ungdomsskoler, der er omfattet af foreningens aftaler med KL.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LU er eneste lederforening inden for det kommunale </a:t>
            </a:r>
            <a:b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område, som har selvstændig hovedaftale, tjenestemandsaftale og overenskomst med KL.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LU har udelukkende til formål at varetage dine interesser som leder i ungdomsskolen og arbejde for skoleformens udvikling.</a:t>
            </a:r>
            <a:b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/>
            </a:r>
            <a:b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600" dirty="0">
                <a:solidFill>
                  <a:schemeClr val="bg1"/>
                </a:solidFill>
                <a:effectLst/>
                <a:latin typeface="Montserrat" pitchFamily="2" charset="77"/>
              </a:rPr>
              <a:t>HVORDAN ER VI ORGANISERET?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LU består af en hovedbestyrelse og 7 lokale kredsbestyrelser, der vælges ved direkte valg blandt foreningens medlemmer.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 err="1">
                <a:solidFill>
                  <a:schemeClr val="bg1"/>
                </a:solidFill>
                <a:effectLst/>
                <a:latin typeface="Montserrat" pitchFamily="2" charset="77"/>
              </a:rPr>
              <a:t>LU’s</a:t>
            </a: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 almindelige medlemmer har stemmeret og er valgbare til begge bestyrelser.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ts val="1300"/>
              </a:lnSpc>
            </a:pP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LU har sekretariat i København, der inden for foreningens formål og vedtægter varetager den daglige drift </a:t>
            </a:r>
            <a:b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da-DK" sz="1000" dirty="0">
                <a:solidFill>
                  <a:schemeClr val="bg1"/>
                </a:solidFill>
                <a:effectLst/>
                <a:latin typeface="Montserrat" pitchFamily="2" charset="77"/>
              </a:rPr>
              <a:t>og sagsbehandling.</a:t>
            </a:r>
          </a:p>
          <a:p>
            <a:pPr>
              <a:lnSpc>
                <a:spcPts val="1300"/>
              </a:lnSpc>
            </a:pPr>
            <a:endParaRPr lang="da-DK" sz="1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27424E4-6155-77A7-CACD-B406CF03B2EF}"/>
              </a:ext>
            </a:extLst>
          </p:cNvPr>
          <p:cNvSpPr txBox="1"/>
          <p:nvPr/>
        </p:nvSpPr>
        <p:spPr>
          <a:xfrm>
            <a:off x="335039" y="6162798"/>
            <a:ext cx="24287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FFFFFF"/>
                </a:solidFill>
                <a:effectLst/>
                <a:latin typeface="Montserrat" pitchFamily="2" charset="77"/>
              </a:rPr>
              <a:t>KONTINGENT</a:t>
            </a:r>
          </a:p>
          <a:p>
            <a:endParaRPr lang="da-DK" sz="100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r>
              <a:rPr lang="da-DK" sz="1000" dirty="0">
                <a:solidFill>
                  <a:srgbClr val="FFFFFF"/>
                </a:solidFill>
                <a:latin typeface="Montserrat" pitchFamily="2" charset="77"/>
              </a:rPr>
              <a:t>K</a:t>
            </a:r>
            <a:r>
              <a:rPr lang="da-DK" sz="1000" dirty="0" smtClean="0">
                <a:solidFill>
                  <a:srgbClr val="FFFFFF"/>
                </a:solidFill>
                <a:effectLst/>
                <a:latin typeface="Montserrat" pitchFamily="2" charset="77"/>
              </a:rPr>
              <a:t>ontingentet </a:t>
            </a:r>
            <a:r>
              <a:rPr lang="da-DK" sz="1000" dirty="0">
                <a:solidFill>
                  <a:srgbClr val="FFFFFF"/>
                </a:solidFill>
                <a:effectLst/>
                <a:latin typeface="Montserrat" pitchFamily="2" charset="77"/>
              </a:rPr>
              <a:t>til LU er </a:t>
            </a:r>
          </a:p>
          <a:p>
            <a:r>
              <a:rPr lang="da-DK" sz="1000" dirty="0">
                <a:solidFill>
                  <a:srgbClr val="FFFFFF"/>
                </a:solidFill>
                <a:effectLst/>
                <a:latin typeface="Montserrat" pitchFamily="2" charset="77"/>
              </a:rPr>
              <a:t>fradragsberettiget efter de til </a:t>
            </a:r>
          </a:p>
          <a:p>
            <a:r>
              <a:rPr lang="da-DK" sz="1000" dirty="0">
                <a:solidFill>
                  <a:srgbClr val="FFFFFF"/>
                </a:solidFill>
                <a:effectLst/>
                <a:latin typeface="Montserrat" pitchFamily="2" charset="77"/>
              </a:rPr>
              <a:t>enhver tid gældende skatteregler   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92F97B7-E145-FD96-B94A-C26BBA18F40F}"/>
              </a:ext>
            </a:extLst>
          </p:cNvPr>
          <p:cNvSpPr txBox="1"/>
          <p:nvPr/>
        </p:nvSpPr>
        <p:spPr>
          <a:xfrm>
            <a:off x="5887901" y="371160"/>
            <a:ext cx="4133831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D2742"/>
                </a:solidFill>
                <a:effectLst/>
                <a:latin typeface="Montserrat" pitchFamily="2" charset="77"/>
              </a:rPr>
              <a:t>HVAD KAN VI TILBYDE?</a:t>
            </a:r>
          </a:p>
          <a:p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/>
            </a:r>
            <a:b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</a:br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CENTRALT TILBYDER LU:</a:t>
            </a:r>
          </a:p>
          <a:p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Overenskomst og aftaler med KL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Interessevaretagelse ved enhver form for tjenstlige sager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Juridisk rådgivning inden for ungdomsskolelovgivning og</a:t>
            </a:r>
          </a:p>
          <a:p>
            <a:pPr>
              <a:buSzPct val="100000"/>
            </a:pPr>
            <a:r>
              <a:rPr lang="da-DK" sz="1000" dirty="0">
                <a:solidFill>
                  <a:srgbClr val="0D2742"/>
                </a:solidFill>
                <a:latin typeface="Montserrat" pitchFamily="2" charset="77"/>
              </a:rPr>
              <a:t> </a:t>
            </a:r>
            <a:r>
              <a:rPr lang="da-DK" sz="1000" dirty="0" smtClean="0">
                <a:solidFill>
                  <a:srgbClr val="0D2742"/>
                </a:solidFill>
                <a:latin typeface="Montserrat" pitchFamily="2" charset="77"/>
              </a:rPr>
              <a:t>    </a:t>
            </a:r>
            <a:r>
              <a:rPr lang="da-DK" sz="1000" dirty="0" smtClean="0">
                <a:solidFill>
                  <a:srgbClr val="0D2742"/>
                </a:solidFill>
                <a:effectLst/>
                <a:latin typeface="Montserrat" pitchFamily="2" charset="77"/>
              </a:rPr>
              <a:t>ansættelsesret</a:t>
            </a:r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Repræsentation i ministerielle udvalg og interesseorganisationer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Målrettede kurser og konferencer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Et årsmøde, hvor der bl.a. er valg til hovedbestyrelsen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Et sekretariat, du altid er velkommen til at kontakte om ethvert forhold, der vedrører din lederstilling i ungdomsskolen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Mulighed for at tegne en </a:t>
            </a:r>
            <a:r>
              <a:rPr lang="da-DK" sz="1000" dirty="0" smtClean="0">
                <a:solidFill>
                  <a:srgbClr val="0D2742"/>
                </a:solidFill>
                <a:latin typeface="Montserrat" pitchFamily="2" charset="77"/>
              </a:rPr>
              <a:t>sundhedsordning</a:t>
            </a:r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LOKALT TILBYDER LU:</a:t>
            </a:r>
          </a:p>
          <a:p>
            <a:endParaRPr lang="da-DK" sz="1000" dirty="0">
              <a:solidFill>
                <a:srgbClr val="0D2742"/>
              </a:solidFill>
              <a:effectLst/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Individuelle lønforhandlinger og aftaleindgåelse med kommunerne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Et stærkt ledernetværk og fællesskab med afsæt i kredsen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Møder, kurser, erfaringsudveksling og sparring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Forum for samarbejde mellem ungdomsskolerne i kredsen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D2742"/>
                </a:solidFill>
                <a:effectLst/>
                <a:latin typeface="Montserrat" pitchFamily="2" charset="77"/>
              </a:rPr>
              <a:t>En årlig generalforsamling, hvor der bl.a. er valg til kredsbestyrelsen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02AD992-A198-6C5E-D302-E8A50555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75" y="4664364"/>
            <a:ext cx="2514767" cy="252415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2" y="4583985"/>
            <a:ext cx="4773168" cy="26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161</TotalTime>
  <Words>319</Words>
  <Application>Microsoft Office PowerPoint</Application>
  <PresentationFormat>Brugerdefineret</PresentationFormat>
  <Paragraphs>57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Klaus Petersen</dc:creator>
  <cp:lastModifiedBy>Uffe Leisner</cp:lastModifiedBy>
  <cp:revision>7</cp:revision>
  <dcterms:created xsi:type="dcterms:W3CDTF">2024-01-22T12:59:35Z</dcterms:created>
  <dcterms:modified xsi:type="dcterms:W3CDTF">2024-04-05T10:38:37Z</dcterms:modified>
</cp:coreProperties>
</file>