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8" r:id="rId3"/>
    <p:sldId id="311" r:id="rId4"/>
    <p:sldId id="261" r:id="rId5"/>
    <p:sldId id="262" r:id="rId6"/>
    <p:sldId id="263" r:id="rId7"/>
    <p:sldId id="264" r:id="rId8"/>
    <p:sldId id="265" r:id="rId9"/>
    <p:sldId id="266" r:id="rId10"/>
    <p:sldId id="267" r:id="rId11"/>
    <p:sldId id="268" r:id="rId12"/>
    <p:sldId id="269" r:id="rId13"/>
    <p:sldId id="310" r:id="rId14"/>
    <p:sldId id="306" r:id="rId15"/>
    <p:sldId id="314" r:id="rId16"/>
    <p:sldId id="316" r:id="rId17"/>
    <p:sldId id="312" r:id="rId18"/>
    <p:sldId id="317" r:id="rId19"/>
    <p:sldId id="318" r:id="rId20"/>
    <p:sldId id="319" r:id="rId21"/>
    <p:sldId id="313" r:id="rId22"/>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4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20/04/23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229654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20/04/23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260340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20/04/23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87237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4BD681-172B-254F-B8F4-28B43FFF68E1}" type="datetimeFigureOut">
              <a:rPr lang="da-DK" smtClean="0"/>
              <a:t>20/04/23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98498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1C4BD681-172B-254F-B8F4-28B43FFF68E1}" type="datetimeFigureOut">
              <a:rPr lang="da-DK" smtClean="0"/>
              <a:t>20/04/23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269150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C4BD681-172B-254F-B8F4-28B43FFF68E1}" type="datetimeFigureOut">
              <a:rPr lang="da-DK" smtClean="0"/>
              <a:t>20/04/23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110212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C4BD681-172B-254F-B8F4-28B43FFF68E1}" type="datetimeFigureOut">
              <a:rPr lang="da-DK" smtClean="0"/>
              <a:t>20/04/23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52278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1C4BD681-172B-254F-B8F4-28B43FFF68E1}" type="datetimeFigureOut">
              <a:rPr lang="da-DK" smtClean="0"/>
              <a:t>20/04/23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66271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C4BD681-172B-254F-B8F4-28B43FFF68E1}" type="datetimeFigureOut">
              <a:rPr lang="da-DK" smtClean="0"/>
              <a:t>20/04/23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100905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1C4BD681-172B-254F-B8F4-28B43FFF68E1}" type="datetimeFigureOut">
              <a:rPr lang="da-DK" smtClean="0"/>
              <a:t>20/04/23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185196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1C4BD681-172B-254F-B8F4-28B43FFF68E1}" type="datetimeFigureOut">
              <a:rPr lang="da-DK" smtClean="0"/>
              <a:t>20/04/23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2C05D43-DC58-644D-B1B2-A12A71108A8D}" type="slidenum">
              <a:rPr lang="da-DK" smtClean="0"/>
              <a:t>‹nr.›</a:t>
            </a:fld>
            <a:endParaRPr lang="da-DK"/>
          </a:p>
        </p:txBody>
      </p:sp>
    </p:spTree>
    <p:extLst>
      <p:ext uri="{BB962C8B-B14F-4D97-AF65-F5344CB8AC3E}">
        <p14:creationId xmlns:p14="http://schemas.microsoft.com/office/powerpoint/2010/main" val="39408421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BD681-172B-254F-B8F4-28B43FFF68E1}" type="datetimeFigureOut">
              <a:rPr lang="da-DK" smtClean="0"/>
              <a:t>20/04/23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5D43-DC58-644D-B1B2-A12A71108A8D}" type="slidenum">
              <a:rPr lang="da-DK" smtClean="0"/>
              <a:t>‹nr.›</a:t>
            </a:fld>
            <a:endParaRPr lang="da-DK"/>
          </a:p>
        </p:txBody>
      </p:sp>
    </p:spTree>
    <p:extLst>
      <p:ext uri="{BB962C8B-B14F-4D97-AF65-F5344CB8AC3E}">
        <p14:creationId xmlns:p14="http://schemas.microsoft.com/office/powerpoint/2010/main" val="1410135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linkedin.com/company/nabogonl/" TargetMode="External"/><Relationship Id="rId3" Type="http://schemas.openxmlformats.org/officeDocument/2006/relationships/hyperlink" Target="https://www.linkedin.com/company/cyklistforbund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linkedin.com/company/andelsgaarde/" TargetMode="External"/><Relationship Id="rId3" Type="http://schemas.openxmlformats.org/officeDocument/2006/relationships/hyperlink" Target="https://www.linkedin.com/company/den-danske-naturfon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willigrasmus@ge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787400" y="1130300"/>
            <a:ext cx="7924800" cy="4672279"/>
          </a:xfrm>
          <a:prstGeom prst="rect">
            <a:avLst/>
          </a:prstGeom>
          <a:noFill/>
        </p:spPr>
        <p:txBody>
          <a:bodyPr wrap="square" rtlCol="0">
            <a:spAutoFit/>
          </a:bodyPr>
          <a:lstStyle/>
          <a:p>
            <a:pPr>
              <a:lnSpc>
                <a:spcPct val="97000"/>
              </a:lnSpc>
              <a:spcAft>
                <a:spcPts val="1425"/>
              </a:spcAft>
              <a:tabLst>
                <a:tab pos="723900" algn="l"/>
                <a:tab pos="1447800" algn="l"/>
                <a:tab pos="2171700" algn="l"/>
                <a:tab pos="2895600" algn="l"/>
                <a:tab pos="3619500" algn="l"/>
                <a:tab pos="4343400" algn="l"/>
              </a:tabLst>
              <a:defRPr/>
            </a:pPr>
            <a:r>
              <a:rPr lang="da-DK" dirty="0" smtClean="0">
                <a:solidFill>
                  <a:srgbClr val="000000"/>
                </a:solidFill>
                <a:latin typeface="Helvetica Neue" charset="0"/>
                <a:ea typeface="Tahoma" charset="0"/>
                <a:cs typeface="Tahoma" charset="0"/>
              </a:rPr>
              <a:t>Rasmus </a:t>
            </a:r>
            <a:r>
              <a:rPr lang="da-DK" dirty="0">
                <a:solidFill>
                  <a:srgbClr val="000000"/>
                </a:solidFill>
                <a:latin typeface="Helvetica Neue" charset="0"/>
                <a:ea typeface="Tahoma" charset="0"/>
                <a:cs typeface="Tahoma" charset="0"/>
              </a:rPr>
              <a:t>Willig, </a:t>
            </a:r>
            <a:r>
              <a:rPr lang="da-DK" dirty="0" smtClean="0">
                <a:solidFill>
                  <a:srgbClr val="000000"/>
                </a:solidFill>
                <a:latin typeface="Helvetica Neue" charset="0"/>
                <a:ea typeface="Tahoma" charset="0"/>
                <a:cs typeface="Tahoma" charset="0"/>
              </a:rPr>
              <a:t>Ph.d., </a:t>
            </a:r>
            <a:r>
              <a:rPr lang="da-DK" dirty="0" smtClean="0">
                <a:solidFill>
                  <a:srgbClr val="000000"/>
                </a:solidFill>
                <a:latin typeface="Helvetica Neue" charset="0"/>
                <a:ea typeface="Tahoma" charset="0"/>
                <a:cs typeface="Tahoma" charset="0"/>
              </a:rPr>
              <a:t>Medlem af Det Etiske Råd, </a:t>
            </a:r>
            <a:r>
              <a:rPr lang="da-DK" dirty="0" err="1" smtClean="0">
                <a:solidFill>
                  <a:srgbClr val="000000"/>
                </a:solidFill>
                <a:latin typeface="Helvetica Neue" charset="0"/>
                <a:ea typeface="Tahoma" charset="0"/>
                <a:cs typeface="Tahoma" charset="0"/>
              </a:rPr>
              <a:t>Bestyrelsesforperson</a:t>
            </a:r>
            <a:r>
              <a:rPr lang="da-DK" dirty="0" smtClean="0">
                <a:solidFill>
                  <a:srgbClr val="000000"/>
                </a:solidFill>
                <a:latin typeface="Helvetica Neue" charset="0"/>
                <a:ea typeface="Tahoma" charset="0"/>
                <a:cs typeface="Tahoma" charset="0"/>
              </a:rPr>
              <a:t> for Andelsgaarde og bestyrelsesmedlem i Forskningsfonden af 1971. </a:t>
            </a:r>
            <a:r>
              <a:rPr lang="da-DK" dirty="0" smtClean="0">
                <a:solidFill>
                  <a:srgbClr val="000000"/>
                </a:solidFill>
                <a:latin typeface="Helvetica Neue" charset="0"/>
                <a:ea typeface="Tahoma" charset="0"/>
                <a:cs typeface="Tahoma" charset="0"/>
              </a:rPr>
              <a:t>Har skrevet fast for Dagbladet Information, Kristeligt Dagblad og skriver i dag for Politiken.</a:t>
            </a:r>
            <a:endParaRPr lang="da-DK" dirty="0">
              <a:solidFill>
                <a:srgbClr val="000000"/>
              </a:solidFill>
              <a:latin typeface="Helvetica Neue" charset="0"/>
              <a:ea typeface="Tahoma" charset="0"/>
              <a:cs typeface="Tahoma" charset="0"/>
            </a:endParaRPr>
          </a:p>
          <a:p>
            <a:pPr>
              <a:lnSpc>
                <a:spcPct val="97000"/>
              </a:lnSpc>
              <a:spcAft>
                <a:spcPts val="1425"/>
              </a:spcAft>
              <a:tabLst>
                <a:tab pos="723900" algn="l"/>
                <a:tab pos="1447800" algn="l"/>
                <a:tab pos="2171700" algn="l"/>
                <a:tab pos="2895600" algn="l"/>
                <a:tab pos="3619500" algn="l"/>
                <a:tab pos="4343400" algn="l"/>
              </a:tabLst>
              <a:defRPr/>
            </a:pPr>
            <a:r>
              <a:rPr lang="da-DK" dirty="0">
                <a:solidFill>
                  <a:srgbClr val="000000"/>
                </a:solidFill>
                <a:latin typeface="Helvetica Neue" charset="0"/>
                <a:ea typeface="Tahoma" charset="0"/>
                <a:cs typeface="Tahoma" charset="0"/>
              </a:rPr>
              <a:t>T</a:t>
            </a:r>
            <a:r>
              <a:rPr lang="da-DK" dirty="0" smtClean="0">
                <a:solidFill>
                  <a:srgbClr val="000000"/>
                </a:solidFill>
                <a:latin typeface="Helvetica Neue" charset="0"/>
                <a:ea typeface="Tahoma" charset="0"/>
                <a:cs typeface="Tahoma" charset="0"/>
              </a:rPr>
              <a:t>idl. lektor </a:t>
            </a:r>
            <a:r>
              <a:rPr lang="da-DK" dirty="0">
                <a:solidFill>
                  <a:srgbClr val="000000"/>
                </a:solidFill>
                <a:latin typeface="Helvetica Neue" charset="0"/>
                <a:ea typeface="Tahoma" charset="0"/>
                <a:cs typeface="Tahoma" charset="0"/>
              </a:rPr>
              <a:t>ved Institut for </a:t>
            </a:r>
            <a:r>
              <a:rPr lang="da-DK" dirty="0" smtClean="0">
                <a:solidFill>
                  <a:srgbClr val="000000"/>
                </a:solidFill>
                <a:latin typeface="Helvetica Neue" charset="0"/>
                <a:ea typeface="Tahoma" charset="0"/>
                <a:cs typeface="Tahoma" charset="0"/>
              </a:rPr>
              <a:t>Samfundsvidenskab og Erhvervsøkonomi på </a:t>
            </a:r>
            <a:r>
              <a:rPr lang="da-DK" dirty="0">
                <a:solidFill>
                  <a:srgbClr val="000000"/>
                </a:solidFill>
                <a:latin typeface="Helvetica Neue" charset="0"/>
                <a:ea typeface="Tahoma" charset="0"/>
                <a:cs typeface="Tahoma" charset="0"/>
              </a:rPr>
              <a:t>Roskilde </a:t>
            </a:r>
            <a:r>
              <a:rPr lang="da-DK" dirty="0" smtClean="0">
                <a:solidFill>
                  <a:srgbClr val="000000"/>
                </a:solidFill>
                <a:latin typeface="Helvetica Neue" charset="0"/>
                <a:ea typeface="Tahoma" charset="0"/>
                <a:cs typeface="Tahoma" charset="0"/>
              </a:rPr>
              <a:t>Universitet &amp; </a:t>
            </a:r>
            <a:r>
              <a:rPr lang="da-DK" dirty="0">
                <a:solidFill>
                  <a:srgbClr val="000000"/>
                </a:solidFill>
                <a:latin typeface="Helvetica Neue" charset="0"/>
                <a:ea typeface="Tahoma" charset="0"/>
                <a:cs typeface="Tahoma" charset="0"/>
              </a:rPr>
              <a:t>l</a:t>
            </a:r>
            <a:r>
              <a:rPr lang="da-DK" dirty="0" smtClean="0">
                <a:solidFill>
                  <a:srgbClr val="000000"/>
                </a:solidFill>
                <a:latin typeface="Helvetica Neue" charset="0"/>
                <a:ea typeface="Tahoma" charset="0"/>
                <a:cs typeface="Tahoma" charset="0"/>
              </a:rPr>
              <a:t>eder </a:t>
            </a:r>
            <a:r>
              <a:rPr lang="da-DK" dirty="0">
                <a:solidFill>
                  <a:srgbClr val="000000"/>
                </a:solidFill>
                <a:latin typeface="Helvetica Neue" charset="0"/>
                <a:ea typeface="Tahoma" charset="0"/>
                <a:cs typeface="Tahoma" charset="0"/>
              </a:rPr>
              <a:t>af Center for offentlige og privatansattes ytringsfrihed. </a:t>
            </a:r>
            <a:r>
              <a:rPr lang="da-DK" dirty="0" smtClean="0">
                <a:solidFill>
                  <a:srgbClr val="000000"/>
                </a:solidFill>
                <a:latin typeface="Helvetica Neue" charset="0"/>
                <a:ea typeface="Tahoma" charset="0"/>
                <a:cs typeface="Tahoma" charset="0"/>
              </a:rPr>
              <a:t>Tidl. </a:t>
            </a:r>
            <a:r>
              <a:rPr lang="da-DK" dirty="0" smtClean="0">
                <a:solidFill>
                  <a:srgbClr val="000000"/>
                </a:solidFill>
                <a:latin typeface="Helvetica Neue" charset="0"/>
                <a:ea typeface="Tahoma" charset="0"/>
                <a:cs typeface="Tahoma" charset="0"/>
              </a:rPr>
              <a:t>F</a:t>
            </a:r>
            <a:r>
              <a:rPr lang="da-DK" dirty="0" smtClean="0">
                <a:solidFill>
                  <a:srgbClr val="000000"/>
                </a:solidFill>
                <a:latin typeface="Helvetica Neue" charset="0"/>
                <a:ea typeface="Tahoma" charset="0"/>
                <a:cs typeface="Tahoma" charset="0"/>
              </a:rPr>
              <a:t>ormand </a:t>
            </a:r>
            <a:r>
              <a:rPr lang="da-DK" dirty="0">
                <a:solidFill>
                  <a:srgbClr val="000000"/>
                </a:solidFill>
                <a:latin typeface="Helvetica Neue" charset="0"/>
                <a:ea typeface="Tahoma" charset="0"/>
                <a:cs typeface="Tahoma" charset="0"/>
              </a:rPr>
              <a:t>for Dansk Sociologforening. </a:t>
            </a:r>
            <a:endParaRPr lang="da-DK" dirty="0" smtClean="0">
              <a:solidFill>
                <a:srgbClr val="000000"/>
              </a:solidFill>
              <a:latin typeface="Helvetica Neue" charset="0"/>
              <a:ea typeface="Tahoma" charset="0"/>
              <a:cs typeface="Tahoma" charset="0"/>
            </a:endParaRPr>
          </a:p>
          <a:p>
            <a:pPr>
              <a:lnSpc>
                <a:spcPct val="97000"/>
              </a:lnSpc>
              <a:spcAft>
                <a:spcPts val="1425"/>
              </a:spcAft>
              <a:tabLst>
                <a:tab pos="723900" algn="l"/>
                <a:tab pos="1447800" algn="l"/>
                <a:tab pos="2171700" algn="l"/>
                <a:tab pos="2895600" algn="l"/>
                <a:tab pos="3619500" algn="l"/>
                <a:tab pos="4343400" algn="l"/>
              </a:tabLst>
              <a:defRPr/>
            </a:pPr>
            <a:r>
              <a:rPr lang="da-DK" dirty="0" smtClean="0">
                <a:solidFill>
                  <a:srgbClr val="000000"/>
                </a:solidFill>
                <a:latin typeface="Helvetica Neue" charset="0"/>
                <a:ea typeface="Tahoma" charset="0"/>
                <a:cs typeface="Tahoma" charset="0"/>
              </a:rPr>
              <a:t>Har </a:t>
            </a:r>
            <a:r>
              <a:rPr lang="da-DK" dirty="0">
                <a:solidFill>
                  <a:srgbClr val="000000"/>
                </a:solidFill>
                <a:latin typeface="Helvetica Neue" charset="0"/>
                <a:ea typeface="Tahoma" charset="0"/>
                <a:cs typeface="Tahoma" charset="0"/>
              </a:rPr>
              <a:t>skrevet (2007) </a:t>
            </a:r>
            <a:r>
              <a:rPr lang="da-DK" i="1" dirty="0">
                <a:solidFill>
                  <a:srgbClr val="000000"/>
                </a:solidFill>
                <a:latin typeface="Helvetica Neue" charset="0"/>
                <a:ea typeface="Tahoma" charset="0"/>
                <a:cs typeface="Tahoma" charset="0"/>
              </a:rPr>
              <a:t>Til forsvar for </a:t>
            </a:r>
            <a:r>
              <a:rPr lang="da-DK" i="1" dirty="0" smtClean="0">
                <a:solidFill>
                  <a:srgbClr val="000000"/>
                </a:solidFill>
                <a:latin typeface="Helvetica Neue" charset="0"/>
                <a:ea typeface="Tahoma" charset="0"/>
                <a:cs typeface="Tahoma" charset="0"/>
              </a:rPr>
              <a:t>kritikken,</a:t>
            </a:r>
            <a:r>
              <a:rPr lang="da-DK" dirty="0" smtClean="0">
                <a:solidFill>
                  <a:srgbClr val="000000"/>
                </a:solidFill>
                <a:latin typeface="Helvetica Neue" charset="0"/>
                <a:ea typeface="Tahoma" charset="0"/>
                <a:cs typeface="Tahoma" charset="0"/>
              </a:rPr>
              <a:t> </a:t>
            </a:r>
            <a:r>
              <a:rPr lang="da-DK" dirty="0">
                <a:solidFill>
                  <a:srgbClr val="000000"/>
                </a:solidFill>
                <a:latin typeface="Helvetica Neue" charset="0"/>
                <a:ea typeface="Tahoma" charset="0"/>
                <a:cs typeface="Tahoma" charset="0"/>
              </a:rPr>
              <a:t>(2009) </a:t>
            </a:r>
            <a:r>
              <a:rPr lang="da-DK" i="1" dirty="0" smtClean="0">
                <a:solidFill>
                  <a:srgbClr val="000000"/>
                </a:solidFill>
                <a:latin typeface="Helvetica Neue" charset="0"/>
                <a:ea typeface="Tahoma" charset="0"/>
                <a:cs typeface="Tahoma" charset="0"/>
              </a:rPr>
              <a:t>Umyndiggørelse, </a:t>
            </a:r>
            <a:r>
              <a:rPr lang="da-DK" dirty="0" smtClean="0">
                <a:solidFill>
                  <a:srgbClr val="000000"/>
                </a:solidFill>
                <a:latin typeface="Helvetica Neue" charset="0"/>
                <a:ea typeface="Tahoma" charset="0"/>
                <a:cs typeface="Tahoma" charset="0"/>
              </a:rPr>
              <a:t> </a:t>
            </a:r>
            <a:r>
              <a:rPr lang="da-DK" dirty="0">
                <a:solidFill>
                  <a:srgbClr val="000000"/>
                </a:solidFill>
                <a:latin typeface="Helvetica Neue" charset="0"/>
                <a:ea typeface="Tahoma" charset="0"/>
                <a:cs typeface="Tahoma" charset="0"/>
              </a:rPr>
              <a:t>(2013) </a:t>
            </a:r>
            <a:r>
              <a:rPr lang="da-DK" i="1" dirty="0">
                <a:solidFill>
                  <a:srgbClr val="000000"/>
                </a:solidFill>
                <a:latin typeface="Helvetica Neue" charset="0"/>
                <a:ea typeface="Tahoma" charset="0"/>
                <a:cs typeface="Tahoma" charset="0"/>
              </a:rPr>
              <a:t>Kritikkens U-</a:t>
            </a:r>
            <a:r>
              <a:rPr lang="da-DK" i="1" dirty="0" smtClean="0">
                <a:solidFill>
                  <a:srgbClr val="000000"/>
                </a:solidFill>
                <a:latin typeface="Helvetica Neue" charset="0"/>
                <a:ea typeface="Tahoma" charset="0"/>
                <a:cs typeface="Tahoma" charset="0"/>
              </a:rPr>
              <a:t>vending og </a:t>
            </a:r>
            <a:r>
              <a:rPr lang="da-DK" dirty="0">
                <a:solidFill>
                  <a:srgbClr val="000000"/>
                </a:solidFill>
                <a:latin typeface="Helvetica Neue" charset="0"/>
                <a:ea typeface="Tahoma" charset="0"/>
                <a:cs typeface="Tahoma" charset="0"/>
              </a:rPr>
              <a:t>(2016) </a:t>
            </a:r>
            <a:r>
              <a:rPr lang="da-DK" i="1" dirty="0">
                <a:solidFill>
                  <a:srgbClr val="000000"/>
                </a:solidFill>
                <a:latin typeface="Helvetica Neue" charset="0"/>
                <a:ea typeface="Tahoma" charset="0"/>
                <a:cs typeface="Tahoma" charset="0"/>
              </a:rPr>
              <a:t>Afvæbnet kritik</a:t>
            </a:r>
            <a:r>
              <a:rPr lang="da-DK" dirty="0" smtClean="0">
                <a:solidFill>
                  <a:srgbClr val="000000"/>
                </a:solidFill>
                <a:latin typeface="Helvetica Neue" charset="0"/>
                <a:ea typeface="Tahoma" charset="0"/>
                <a:cs typeface="Tahoma" charset="0"/>
              </a:rPr>
              <a:t>. </a:t>
            </a:r>
            <a:r>
              <a:rPr lang="da-DK" dirty="0" smtClean="0">
                <a:solidFill>
                  <a:srgbClr val="000000"/>
                </a:solidFill>
                <a:latin typeface="Helvetica Neue" charset="0"/>
                <a:ea typeface="Tahoma" charset="0"/>
                <a:cs typeface="Tahoma" charset="0"/>
              </a:rPr>
              <a:t>(</a:t>
            </a:r>
            <a:r>
              <a:rPr lang="da-DK" dirty="0" smtClean="0">
                <a:solidFill>
                  <a:srgbClr val="000000"/>
                </a:solidFill>
                <a:latin typeface="Helvetica Neue" charset="0"/>
                <a:ea typeface="Tahoma" charset="0"/>
                <a:cs typeface="Tahoma" charset="0"/>
              </a:rPr>
              <a:t>2017): </a:t>
            </a:r>
            <a:r>
              <a:rPr lang="da-DK" i="1" dirty="0" smtClean="0">
                <a:solidFill>
                  <a:srgbClr val="000000"/>
                </a:solidFill>
                <a:latin typeface="Helvetica Neue" charset="0"/>
                <a:ea typeface="Tahoma" charset="0"/>
                <a:cs typeface="Tahoma" charset="0"/>
              </a:rPr>
              <a:t>Hv</a:t>
            </a:r>
            <a:r>
              <a:rPr lang="da-DK" dirty="0" smtClean="0">
                <a:solidFill>
                  <a:srgbClr val="000000"/>
                </a:solidFill>
                <a:latin typeface="Helvetica Neue" charset="0"/>
                <a:ea typeface="Tahoma" charset="0"/>
                <a:cs typeface="Tahoma" charset="0"/>
              </a:rPr>
              <a:t>a</a:t>
            </a:r>
            <a:r>
              <a:rPr lang="da-DK" i="1" dirty="0" smtClean="0">
                <a:solidFill>
                  <a:srgbClr val="000000"/>
                </a:solidFill>
                <a:latin typeface="Helvetica Neue" charset="0"/>
                <a:ea typeface="Tahoma" charset="0"/>
                <a:cs typeface="Tahoma" charset="0"/>
              </a:rPr>
              <a:t>d skal vi svare?</a:t>
            </a:r>
            <a:r>
              <a:rPr lang="da-DK" dirty="0">
                <a:solidFill>
                  <a:srgbClr val="000000"/>
                </a:solidFill>
                <a:latin typeface="Helvetica Neue" charset="0"/>
                <a:ea typeface="Tahoma" charset="0"/>
                <a:cs typeface="Tahoma" charset="0"/>
              </a:rPr>
              <a:t> </a:t>
            </a:r>
            <a:r>
              <a:rPr lang="da-DK" i="1" dirty="0" smtClean="0">
                <a:solidFill>
                  <a:srgbClr val="000000"/>
                </a:solidFill>
                <a:latin typeface="Helvetica Neue" charset="0"/>
                <a:ea typeface="Tahoma" charset="0"/>
                <a:cs typeface="Tahoma" charset="0"/>
              </a:rPr>
              <a:t>Den Bæredygtige Stat </a:t>
            </a:r>
            <a:r>
              <a:rPr lang="da-DK" dirty="0" smtClean="0">
                <a:solidFill>
                  <a:srgbClr val="000000"/>
                </a:solidFill>
                <a:latin typeface="Helvetica Neue" charset="0"/>
                <a:ea typeface="Tahoma" charset="0"/>
                <a:cs typeface="Tahoma" charset="0"/>
              </a:rPr>
              <a:t>(2020) og </a:t>
            </a:r>
            <a:r>
              <a:rPr lang="da-DK" i="1" dirty="0" smtClean="0">
                <a:solidFill>
                  <a:srgbClr val="000000"/>
                </a:solidFill>
                <a:latin typeface="Helvetica Neue" charset="0"/>
                <a:ea typeface="Tahoma" charset="0"/>
                <a:cs typeface="Tahoma" charset="0"/>
              </a:rPr>
              <a:t>Vi ved det jo Godt</a:t>
            </a:r>
            <a:r>
              <a:rPr lang="da-DK" dirty="0" smtClean="0">
                <a:solidFill>
                  <a:srgbClr val="000000"/>
                </a:solidFill>
                <a:latin typeface="Helvetica Neue" charset="0"/>
                <a:ea typeface="Tahoma" charset="0"/>
                <a:cs typeface="Tahoma" charset="0"/>
              </a:rPr>
              <a:t> (2021) Alle </a:t>
            </a:r>
            <a:r>
              <a:rPr lang="da-DK" dirty="0">
                <a:solidFill>
                  <a:srgbClr val="000000"/>
                </a:solidFill>
                <a:latin typeface="Helvetica Neue" charset="0"/>
                <a:ea typeface="Tahoma" charset="0"/>
                <a:cs typeface="Tahoma" charset="0"/>
              </a:rPr>
              <a:t>på Hans Reitzels Forlag.</a:t>
            </a:r>
          </a:p>
          <a:p>
            <a:pPr>
              <a:lnSpc>
                <a:spcPct val="97000"/>
              </a:lnSpc>
              <a:spcAft>
                <a:spcPts val="1425"/>
              </a:spcAft>
              <a:tabLst>
                <a:tab pos="723900" algn="l"/>
                <a:tab pos="1447800" algn="l"/>
                <a:tab pos="2171700" algn="l"/>
                <a:tab pos="2895600" algn="l"/>
                <a:tab pos="3619500" algn="l"/>
                <a:tab pos="4343400" algn="l"/>
              </a:tabLst>
              <a:defRPr/>
            </a:pPr>
            <a:r>
              <a:rPr lang="da-DK" dirty="0">
                <a:solidFill>
                  <a:srgbClr val="000000"/>
                </a:solidFill>
                <a:latin typeface="Helvetica Neue" charset="0"/>
                <a:ea typeface="Tahoma" charset="0"/>
                <a:cs typeface="Tahoma" charset="0"/>
              </a:rPr>
              <a:t>Har redigeret og skrevet introduktion til  flere </a:t>
            </a:r>
            <a:r>
              <a:rPr lang="da-DK" dirty="0" smtClean="0">
                <a:solidFill>
                  <a:srgbClr val="000000"/>
                </a:solidFill>
                <a:latin typeface="Helvetica Neue" charset="0"/>
                <a:ea typeface="Tahoma" charset="0"/>
                <a:cs typeface="Tahoma" charset="0"/>
              </a:rPr>
              <a:t>bøger.</a:t>
            </a:r>
            <a:r>
              <a:rPr lang="da-DK" dirty="0">
                <a:solidFill>
                  <a:srgbClr val="000000"/>
                </a:solidFill>
                <a:latin typeface="Helvetica Neue" charset="0"/>
                <a:ea typeface="Tahoma" charset="0"/>
                <a:cs typeface="Tahoma" charset="0"/>
              </a:rPr>
              <a:t> (2003) Axel </a:t>
            </a:r>
            <a:r>
              <a:rPr lang="da-DK" dirty="0" err="1">
                <a:solidFill>
                  <a:srgbClr val="000000"/>
                </a:solidFill>
                <a:latin typeface="Helvetica Neue" charset="0"/>
                <a:ea typeface="Tahoma" charset="0"/>
                <a:cs typeface="Tahoma" charset="0"/>
              </a:rPr>
              <a:t>Honneth</a:t>
            </a:r>
            <a:r>
              <a:rPr lang="da-DK" dirty="0">
                <a:solidFill>
                  <a:srgbClr val="000000"/>
                </a:solidFill>
                <a:latin typeface="Helvetica Neue" charset="0"/>
                <a:ea typeface="Tahoma" charset="0"/>
                <a:cs typeface="Tahoma" charset="0"/>
              </a:rPr>
              <a:t>, </a:t>
            </a:r>
            <a:r>
              <a:rPr lang="da-DK" i="1" dirty="0">
                <a:solidFill>
                  <a:srgbClr val="000000"/>
                </a:solidFill>
                <a:latin typeface="Helvetica Neue" charset="0"/>
                <a:ea typeface="Tahoma" charset="0"/>
                <a:cs typeface="Tahoma" charset="0"/>
              </a:rPr>
              <a:t>Behovet for anerkendelse</a:t>
            </a:r>
            <a:r>
              <a:rPr lang="da-DK" dirty="0">
                <a:solidFill>
                  <a:srgbClr val="000000"/>
                </a:solidFill>
                <a:latin typeface="Helvetica Neue" charset="0"/>
                <a:ea typeface="Tahoma" charset="0"/>
                <a:cs typeface="Tahoma" charset="0"/>
              </a:rPr>
              <a:t>, (2006) Axel </a:t>
            </a:r>
            <a:r>
              <a:rPr lang="da-DK" dirty="0" err="1">
                <a:solidFill>
                  <a:srgbClr val="000000"/>
                </a:solidFill>
                <a:latin typeface="Helvetica Neue" charset="0"/>
                <a:ea typeface="Tahoma" charset="0"/>
                <a:cs typeface="Tahoma" charset="0"/>
              </a:rPr>
              <a:t>Honneth</a:t>
            </a:r>
            <a:r>
              <a:rPr lang="da-DK" dirty="0">
                <a:solidFill>
                  <a:srgbClr val="000000"/>
                </a:solidFill>
                <a:latin typeface="Helvetica Neue" charset="0"/>
                <a:ea typeface="Tahoma" charset="0"/>
                <a:cs typeface="Tahoma" charset="0"/>
              </a:rPr>
              <a:t>, </a:t>
            </a:r>
            <a:r>
              <a:rPr lang="da-DK" i="1" dirty="0">
                <a:solidFill>
                  <a:srgbClr val="000000"/>
                </a:solidFill>
                <a:latin typeface="Helvetica Neue" charset="0"/>
                <a:ea typeface="Tahoma" charset="0"/>
                <a:cs typeface="Tahoma" charset="0"/>
              </a:rPr>
              <a:t>Kamp om anerkendelse</a:t>
            </a:r>
            <a:r>
              <a:rPr lang="da-DK" dirty="0">
                <a:solidFill>
                  <a:srgbClr val="000000"/>
                </a:solidFill>
                <a:latin typeface="Helvetica Neue" charset="0"/>
                <a:ea typeface="Tahoma" charset="0"/>
                <a:cs typeface="Tahoma" charset="0"/>
              </a:rPr>
              <a:t>, (2005) </a:t>
            </a:r>
            <a:r>
              <a:rPr lang="da-DK" i="1" dirty="0">
                <a:solidFill>
                  <a:srgbClr val="000000"/>
                </a:solidFill>
                <a:latin typeface="Helvetica Neue" charset="0"/>
                <a:ea typeface="Tahoma" charset="0"/>
                <a:cs typeface="Tahoma" charset="0"/>
              </a:rPr>
              <a:t>Social patologier</a:t>
            </a:r>
            <a:r>
              <a:rPr lang="da-DK" dirty="0">
                <a:solidFill>
                  <a:srgbClr val="000000"/>
                </a:solidFill>
                <a:latin typeface="Helvetica Neue" charset="0"/>
                <a:ea typeface="Tahoma" charset="0"/>
                <a:cs typeface="Tahoma" charset="0"/>
              </a:rPr>
              <a:t> (med Marie </a:t>
            </a:r>
            <a:r>
              <a:rPr lang="da-DK" dirty="0" smtClean="0">
                <a:solidFill>
                  <a:srgbClr val="000000"/>
                </a:solidFill>
                <a:latin typeface="Helvetica Neue" charset="0"/>
                <a:ea typeface="Tahoma" charset="0"/>
                <a:cs typeface="Tahoma" charset="0"/>
              </a:rPr>
              <a:t>Østergaard) (2014) Hartmut Rosa: </a:t>
            </a:r>
            <a:r>
              <a:rPr lang="da-DK" i="1" dirty="0" smtClean="0">
                <a:solidFill>
                  <a:srgbClr val="000000"/>
                </a:solidFill>
                <a:latin typeface="Helvetica Neue" charset="0"/>
                <a:ea typeface="Tahoma" charset="0"/>
                <a:cs typeface="Tahoma" charset="0"/>
              </a:rPr>
              <a:t>Fremmedgørelse og acceleration</a:t>
            </a:r>
            <a:r>
              <a:rPr lang="da-DK" dirty="0" smtClean="0">
                <a:solidFill>
                  <a:srgbClr val="000000"/>
                </a:solidFill>
                <a:latin typeface="Helvetica Neue" charset="0"/>
                <a:ea typeface="Tahoma" charset="0"/>
                <a:cs typeface="Tahoma" charset="0"/>
              </a:rPr>
              <a:t>.</a:t>
            </a:r>
            <a:endParaRPr lang="da-DK" dirty="0">
              <a:solidFill>
                <a:srgbClr val="000000"/>
              </a:solidFill>
              <a:latin typeface="Helvetica Neue" charset="0"/>
              <a:ea typeface="Tahoma" charset="0"/>
              <a:cs typeface="Tahoma" charset="0"/>
            </a:endParaRPr>
          </a:p>
        </p:txBody>
      </p:sp>
    </p:spTree>
    <p:extLst>
      <p:ext uri="{BB962C8B-B14F-4D97-AF65-F5344CB8AC3E}">
        <p14:creationId xmlns:p14="http://schemas.microsoft.com/office/powerpoint/2010/main" val="4411294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36600" y="889000"/>
            <a:ext cx="7861300" cy="4247317"/>
          </a:xfrm>
          <a:prstGeom prst="rect">
            <a:avLst/>
          </a:prstGeom>
          <a:noFill/>
        </p:spPr>
        <p:txBody>
          <a:bodyPr wrap="square" rtlCol="0">
            <a:spAutoFit/>
          </a:bodyPr>
          <a:lstStyle/>
          <a:p>
            <a:r>
              <a:rPr lang="da-DK" dirty="0">
                <a:latin typeface="Avenir Book"/>
                <a:cs typeface="Avenir Book"/>
              </a:rPr>
              <a:t>”Du skal være påpasselig med hvilket humør du møder ind med på arbejdet</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”Smil til verden og verden smiler tilbage til dig</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Har I ikke noget positivt at sige?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Lad være med at være negativ, vær konstruktiv</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”Vi skal jo ikke tage sorgerne på forskud</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”Du skaber en negativ stemning. Det kan vi ikke være tjent med</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”Vi to må have faste ugentlige samtaler, for du er jo så negativ</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”Lad nu være med at tage problemerne på forskud</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”Du skaber en dårlig stemning ved den negative holdning – og dine kollegaer bliver kede af det</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”Forandring er positivt. Det er en udviklingsproces</a:t>
            </a:r>
            <a:r>
              <a:rPr lang="da-DK" dirty="0" smtClean="0">
                <a:latin typeface="Avenir Book"/>
                <a:cs typeface="Avenir Book"/>
              </a:rPr>
              <a:t>”</a:t>
            </a:r>
          </a:p>
          <a:p>
            <a:r>
              <a:rPr lang="da-DK" dirty="0" smtClean="0">
                <a:latin typeface="Avenir Book"/>
                <a:cs typeface="Avenir Book"/>
              </a:rPr>
              <a:t>”</a:t>
            </a:r>
            <a:r>
              <a:rPr lang="da-DK" dirty="0">
                <a:latin typeface="Avenir Book"/>
                <a:cs typeface="Avenir Book"/>
              </a:rPr>
              <a:t>Jeg må holde den gode stemning, så jeg vælger at parkere den</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”Er glasset halvtomt eller halv fyldt?</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”Huske den positive historie</a:t>
            </a:r>
            <a:r>
              <a:rPr lang="da-DK" dirty="0" smtClean="0">
                <a:latin typeface="Avenir Book"/>
                <a:cs typeface="Avenir Book"/>
              </a:rPr>
              <a:t>”</a:t>
            </a:r>
            <a:r>
              <a:rPr lang="da-DK" dirty="0" smtClean="0">
                <a:effectLst/>
                <a:latin typeface="Avenir Book"/>
                <a:cs typeface="Avenir Book"/>
              </a:rPr>
              <a:t> </a:t>
            </a:r>
            <a:endParaRPr lang="da-DK" dirty="0">
              <a:latin typeface="Avenir Book"/>
              <a:cs typeface="Avenir Book"/>
            </a:endParaRPr>
          </a:p>
        </p:txBody>
      </p:sp>
    </p:spTree>
    <p:extLst>
      <p:ext uri="{BB962C8B-B14F-4D97-AF65-F5344CB8AC3E}">
        <p14:creationId xmlns:p14="http://schemas.microsoft.com/office/powerpoint/2010/main" val="7769979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62000" y="787400"/>
            <a:ext cx="7772400" cy="4801315"/>
          </a:xfrm>
          <a:prstGeom prst="rect">
            <a:avLst/>
          </a:prstGeom>
          <a:noFill/>
        </p:spPr>
        <p:txBody>
          <a:bodyPr wrap="square" rtlCol="0">
            <a:spAutoFit/>
          </a:bodyPr>
          <a:lstStyle/>
          <a:p>
            <a:r>
              <a:rPr lang="da-DK" dirty="0">
                <a:latin typeface="Avenir Book"/>
                <a:cs typeface="Avenir Book"/>
              </a:rPr>
              <a:t> ”Enten er I med, eller også er I mod. Nu må vi se fremad og ikke være så bagstræberiske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”Det er nye tider og dem må vi indordne os under</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Tingene bliver jo ikke som i gamle dage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”Det er ikke stenalderen vi lever i</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Du er jo en dinosaur</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Nu skal vi se fremad og ikke hænge os i fortiden</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”Det er jo kommet for at blive. Vi skal lære at elske det”</a:t>
            </a:r>
            <a:r>
              <a:rPr lang="da-DK" dirty="0" smtClean="0">
                <a:latin typeface="Avenir Book"/>
                <a:cs typeface="Avenir Book"/>
              </a:rPr>
              <a:t>.</a:t>
            </a:r>
          </a:p>
          <a:p>
            <a:r>
              <a:rPr lang="da-DK" dirty="0" smtClean="0">
                <a:latin typeface="Avenir Book"/>
                <a:cs typeface="Avenir Book"/>
              </a:rPr>
              <a:t>”</a:t>
            </a:r>
            <a:r>
              <a:rPr lang="da-DK" dirty="0">
                <a:latin typeface="Avenir Book"/>
                <a:cs typeface="Avenir Book"/>
              </a:rPr>
              <a:t>Er det fra 1. Eller 2 verdenskrig, det du siger der?</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”Sådan er vilkårene, skal vi så se at komme videre?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”De kan få det til at fungere andre steder</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”Jeg har talt med andre, der ser muligheder i det her</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”Jeg forstår ikke at dem der bliver ved med at brokke sig, bliver ved med at være her</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”Over på den anden afdeling kan de sagtens finde ud af det</a:t>
            </a:r>
            <a:r>
              <a:rPr lang="da-DK" dirty="0" smtClean="0">
                <a:latin typeface="Avenir Book"/>
                <a:cs typeface="Avenir Book"/>
              </a:rPr>
              <a:t>”</a:t>
            </a:r>
          </a:p>
          <a:p>
            <a:endParaRPr lang="da-DK" dirty="0"/>
          </a:p>
          <a:p>
            <a:endParaRPr lang="da-DK" dirty="0"/>
          </a:p>
        </p:txBody>
      </p:sp>
    </p:spTree>
    <p:extLst>
      <p:ext uri="{BB962C8B-B14F-4D97-AF65-F5344CB8AC3E}">
        <p14:creationId xmlns:p14="http://schemas.microsoft.com/office/powerpoint/2010/main" val="681354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533400" y="723900"/>
            <a:ext cx="7950200" cy="3693319"/>
          </a:xfrm>
          <a:prstGeom prst="rect">
            <a:avLst/>
          </a:prstGeom>
          <a:noFill/>
        </p:spPr>
        <p:txBody>
          <a:bodyPr wrap="square" rtlCol="0">
            <a:spAutoFit/>
          </a:bodyPr>
          <a:lstStyle/>
          <a:p>
            <a:r>
              <a:rPr lang="da-DK" dirty="0" smtClean="0">
                <a:latin typeface="Avenir Book"/>
                <a:cs typeface="Avenir Book"/>
              </a:rPr>
              <a:t> </a:t>
            </a:r>
            <a:endParaRPr lang="da-DK" dirty="0" smtClean="0">
              <a:latin typeface="Avenir Book"/>
              <a:cs typeface="Avenir Book"/>
            </a:endParaRPr>
          </a:p>
          <a:p>
            <a:r>
              <a:rPr lang="da-DK" dirty="0" smtClean="0">
                <a:latin typeface="Avenir Book"/>
                <a:cs typeface="Avenir Book"/>
              </a:rPr>
              <a:t>”</a:t>
            </a:r>
            <a:r>
              <a:rPr lang="da-DK" dirty="0" smtClean="0">
                <a:latin typeface="Avenir Book"/>
                <a:cs typeface="Avenir Book"/>
              </a:rPr>
              <a:t>I skulle vide hvor godt I har det. De har det meget værre andre steder”</a:t>
            </a:r>
          </a:p>
          <a:p>
            <a:r>
              <a:rPr lang="da-DK" dirty="0" smtClean="0">
                <a:latin typeface="Avenir Book"/>
                <a:cs typeface="Avenir Book"/>
              </a:rPr>
              <a:t> ”Er der andre der mener det samme, for jeg har ikke hørt noget”</a:t>
            </a:r>
          </a:p>
          <a:p>
            <a:r>
              <a:rPr lang="da-DK" dirty="0">
                <a:latin typeface="Avenir Book"/>
                <a:cs typeface="Avenir Book"/>
              </a:rPr>
              <a:t>”Nu skal du passe på ikke at blive overgearet” </a:t>
            </a:r>
          </a:p>
          <a:p>
            <a:r>
              <a:rPr lang="da-DK" dirty="0">
                <a:latin typeface="Avenir Book"/>
                <a:cs typeface="Avenir Book"/>
              </a:rPr>
              <a:t> ”Nu skal vi ikke synke ned i en depressiv tilstand” </a:t>
            </a:r>
          </a:p>
          <a:p>
            <a:r>
              <a:rPr lang="da-DK" dirty="0">
                <a:latin typeface="Avenir Book"/>
                <a:cs typeface="Avenir Book"/>
              </a:rPr>
              <a:t> ”Er du lidt af en hypokonder?” </a:t>
            </a:r>
          </a:p>
          <a:p>
            <a:r>
              <a:rPr lang="da-DK" dirty="0">
                <a:latin typeface="Avenir Book"/>
                <a:cs typeface="Avenir Book"/>
              </a:rPr>
              <a:t> ”Du bliver så skinger”</a:t>
            </a:r>
          </a:p>
          <a:p>
            <a:r>
              <a:rPr lang="da-DK" dirty="0">
                <a:latin typeface="Avenir Book"/>
                <a:cs typeface="Avenir Book"/>
              </a:rPr>
              <a:t>”Nu skal det jo ikke blive en kollektiv psykose”</a:t>
            </a:r>
          </a:p>
          <a:p>
            <a:r>
              <a:rPr lang="da-DK" dirty="0">
                <a:latin typeface="Avenir Book"/>
                <a:cs typeface="Avenir Book"/>
              </a:rPr>
              <a:t> ”Du har vist noget med frontallapperne</a:t>
            </a:r>
          </a:p>
          <a:p>
            <a:r>
              <a:rPr lang="da-DK" dirty="0">
                <a:latin typeface="Avenir Book"/>
                <a:cs typeface="Avenir Book"/>
              </a:rPr>
              <a:t> ”Du er som en have fyldt med ukrudt”  </a:t>
            </a:r>
            <a:endParaRPr lang="da-DK" dirty="0" smtClean="0">
              <a:latin typeface="Avenir Book"/>
              <a:cs typeface="Avenir Book"/>
            </a:endParaRPr>
          </a:p>
          <a:p>
            <a:r>
              <a:rPr lang="da-DK" dirty="0" smtClean="0">
                <a:latin typeface="Avenir Book"/>
                <a:cs typeface="Avenir Book"/>
              </a:rPr>
              <a:t>”Hold lige igen, det er jo evidensbaseret det jeg siger”</a:t>
            </a:r>
          </a:p>
          <a:p>
            <a:r>
              <a:rPr lang="da-DK" dirty="0" smtClean="0">
                <a:latin typeface="Avenir Book"/>
                <a:cs typeface="Avenir Book"/>
              </a:rPr>
              <a:t> ”Ja, men, vi skal jo kunne måle effektiviteten af jeres arbejde”</a:t>
            </a:r>
          </a:p>
          <a:p>
            <a:r>
              <a:rPr lang="da-DK" dirty="0" smtClean="0">
                <a:latin typeface="Avenir Book"/>
                <a:cs typeface="Avenir Book"/>
              </a:rPr>
              <a:t> ”Kan du ikke bare gøre det der virker”</a:t>
            </a:r>
            <a:endParaRPr lang="da-DK" dirty="0">
              <a:latin typeface="Avenir Book"/>
              <a:cs typeface="Avenir Book"/>
            </a:endParaRPr>
          </a:p>
        </p:txBody>
      </p:sp>
    </p:spTree>
    <p:extLst>
      <p:ext uri="{BB962C8B-B14F-4D97-AF65-F5344CB8AC3E}">
        <p14:creationId xmlns:p14="http://schemas.microsoft.com/office/powerpoint/2010/main" val="29262467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670310" y="1164316"/>
            <a:ext cx="8026082" cy="4247317"/>
          </a:xfrm>
          <a:prstGeom prst="rect">
            <a:avLst/>
          </a:prstGeom>
          <a:noFill/>
        </p:spPr>
        <p:txBody>
          <a:bodyPr wrap="square" rtlCol="0">
            <a:spAutoFit/>
          </a:bodyPr>
          <a:lstStyle/>
          <a:p>
            <a:r>
              <a:rPr lang="da-DK" dirty="0" smtClean="0">
                <a:latin typeface="Avenir Book"/>
                <a:cs typeface="Avenir Book"/>
              </a:rPr>
              <a:t>Men hvad med børnene? </a:t>
            </a:r>
          </a:p>
          <a:p>
            <a:endParaRPr lang="da-DK" dirty="0">
              <a:latin typeface="Avenir Book"/>
              <a:cs typeface="Avenir Book"/>
            </a:endParaRPr>
          </a:p>
          <a:p>
            <a:endParaRPr lang="da-DK" dirty="0" smtClean="0">
              <a:latin typeface="Avenir Book"/>
              <a:cs typeface="Avenir Book"/>
            </a:endParaRPr>
          </a:p>
          <a:p>
            <a:r>
              <a:rPr lang="da-DK" dirty="0" smtClean="0">
                <a:latin typeface="Avenir Book"/>
                <a:cs typeface="Avenir Book"/>
              </a:rPr>
              <a:t>Hvilke kritiske spørgsmål stiller de?</a:t>
            </a:r>
          </a:p>
          <a:p>
            <a:endParaRPr lang="da-DK" dirty="0">
              <a:latin typeface="Avenir Book"/>
              <a:cs typeface="Avenir Book"/>
            </a:endParaRPr>
          </a:p>
          <a:p>
            <a:endParaRPr lang="da-DK" dirty="0" smtClean="0">
              <a:latin typeface="Avenir Book"/>
              <a:cs typeface="Avenir Book"/>
            </a:endParaRPr>
          </a:p>
          <a:p>
            <a:r>
              <a:rPr lang="da-DK" dirty="0" smtClean="0">
                <a:latin typeface="Avenir Book"/>
                <a:cs typeface="Avenir Book"/>
              </a:rPr>
              <a:t>Og hvad svarer vi dem?</a:t>
            </a:r>
          </a:p>
          <a:p>
            <a:endParaRPr lang="da-DK" b="1" dirty="0"/>
          </a:p>
          <a:p>
            <a:endParaRPr lang="da-DK" b="1" dirty="0" smtClean="0"/>
          </a:p>
          <a:p>
            <a:endParaRPr lang="da-DK" b="1" dirty="0"/>
          </a:p>
          <a:p>
            <a:endParaRPr lang="da-DK" b="1" dirty="0" smtClean="0"/>
          </a:p>
          <a:p>
            <a:endParaRPr lang="da-DK" b="1" dirty="0" smtClean="0"/>
          </a:p>
          <a:p>
            <a:endParaRPr lang="da-DK" dirty="0"/>
          </a:p>
          <a:p>
            <a:endParaRPr lang="da-DK" dirty="0" smtClean="0"/>
          </a:p>
          <a:p>
            <a:endParaRPr lang="da-DK" dirty="0"/>
          </a:p>
        </p:txBody>
      </p:sp>
    </p:spTree>
    <p:extLst>
      <p:ext uri="{BB962C8B-B14F-4D97-AF65-F5344CB8AC3E}">
        <p14:creationId xmlns:p14="http://schemas.microsoft.com/office/powerpoint/2010/main" val="17664607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55636" y="1093100"/>
            <a:ext cx="7572438" cy="1200329"/>
          </a:xfrm>
          <a:prstGeom prst="rect">
            <a:avLst/>
          </a:prstGeom>
          <a:noFill/>
        </p:spPr>
        <p:txBody>
          <a:bodyPr wrap="square" rtlCol="0">
            <a:spAutoFit/>
          </a:bodyPr>
          <a:lstStyle/>
          <a:p>
            <a:endParaRPr lang="da-DK" dirty="0" smtClean="0"/>
          </a:p>
          <a:p>
            <a:endParaRPr lang="da-DK" dirty="0"/>
          </a:p>
          <a:p>
            <a:endParaRPr lang="da-DK" dirty="0" smtClean="0"/>
          </a:p>
          <a:p>
            <a:r>
              <a:rPr lang="da-DK" b="1" dirty="0" smtClean="0"/>
              <a:t> </a:t>
            </a:r>
            <a:endParaRPr lang="da-DK" b="1" dirty="0"/>
          </a:p>
        </p:txBody>
      </p:sp>
      <p:sp>
        <p:nvSpPr>
          <p:cNvPr id="3" name="Tekstfelt 2"/>
          <p:cNvSpPr txBox="1"/>
          <p:nvPr/>
        </p:nvSpPr>
        <p:spPr>
          <a:xfrm>
            <a:off x="1042737" y="1243263"/>
            <a:ext cx="7285337" cy="5909311"/>
          </a:xfrm>
          <a:prstGeom prst="rect">
            <a:avLst/>
          </a:prstGeom>
          <a:noFill/>
        </p:spPr>
        <p:txBody>
          <a:bodyPr wrap="square" rtlCol="0">
            <a:spAutoFit/>
          </a:bodyPr>
          <a:lstStyle/>
          <a:p>
            <a:endParaRPr lang="da-DK" b="1" dirty="0"/>
          </a:p>
          <a:p>
            <a:pPr lvl="0"/>
            <a:endParaRPr lang="da-DK" b="1" dirty="0" smtClean="0"/>
          </a:p>
          <a:p>
            <a:r>
              <a:rPr lang="da-DK" dirty="0">
                <a:latin typeface="Avenir Book"/>
                <a:cs typeface="Avenir Book"/>
              </a:rPr>
              <a:t>”Mennesket har jo altid spist kød</a:t>
            </a:r>
            <a:r>
              <a:rPr lang="da-DK" dirty="0" smtClean="0">
                <a:latin typeface="Avenir Book"/>
                <a:cs typeface="Avenir Book"/>
              </a:rPr>
              <a:t>”</a:t>
            </a:r>
          </a:p>
          <a:p>
            <a:r>
              <a:rPr lang="da-DK" dirty="0" smtClean="0">
                <a:latin typeface="Avenir Book"/>
                <a:cs typeface="Avenir Book"/>
              </a:rPr>
              <a:t>”</a:t>
            </a:r>
            <a:r>
              <a:rPr lang="da-DK" dirty="0">
                <a:latin typeface="Avenir Book"/>
                <a:cs typeface="Avenir Book"/>
              </a:rPr>
              <a:t>Det gør alligevel ikke den store </a:t>
            </a:r>
            <a:r>
              <a:rPr lang="da-DK" dirty="0" smtClean="0">
                <a:latin typeface="Avenir Book"/>
                <a:cs typeface="Avenir Book"/>
              </a:rPr>
              <a:t>forskel, hvis jeg stopper med frikadellerne”</a:t>
            </a:r>
            <a:r>
              <a:rPr lang="da-DK" dirty="0">
                <a:latin typeface="Avenir Book"/>
                <a:cs typeface="Avenir Book"/>
              </a:rPr>
              <a:t>, </a:t>
            </a:r>
          </a:p>
          <a:p>
            <a:pPr lvl="0"/>
            <a:r>
              <a:rPr lang="da-DK" dirty="0">
                <a:latin typeface="Avenir Book"/>
                <a:cs typeface="Avenir Book"/>
              </a:rPr>
              <a:t>“En enkelt bøf kan da ikke få indlandsisen til at smelte”, </a:t>
            </a:r>
          </a:p>
          <a:p>
            <a:pPr lvl="0"/>
            <a:r>
              <a:rPr lang="da-DK" dirty="0">
                <a:latin typeface="Avenir Book"/>
                <a:cs typeface="Avenir Book"/>
              </a:rPr>
              <a:t>”Det er da værre med alt den krig der er i Verden!”,</a:t>
            </a:r>
          </a:p>
          <a:p>
            <a:pPr lvl="0"/>
            <a:r>
              <a:rPr lang="da-DK" dirty="0">
                <a:latin typeface="Avenir Book"/>
                <a:cs typeface="Avenir Book"/>
              </a:rPr>
              <a:t>“Hvad skulle der ske med alle dyrene, hvis ikke vi spiste dem?</a:t>
            </a:r>
            <a:r>
              <a:rPr lang="da-DK" dirty="0" smtClean="0">
                <a:latin typeface="Avenir Book"/>
                <a:cs typeface="Avenir Book"/>
              </a:rPr>
              <a:t>” </a:t>
            </a:r>
            <a:endParaRPr lang="da-DK" dirty="0">
              <a:latin typeface="Avenir Book"/>
              <a:cs typeface="Avenir Book"/>
            </a:endParaRPr>
          </a:p>
          <a:p>
            <a:pPr lvl="0"/>
            <a:r>
              <a:rPr lang="da-DK" dirty="0">
                <a:latin typeface="Avenir Book"/>
                <a:cs typeface="Avenir Book"/>
              </a:rPr>
              <a:t>”Er du blevet hellig?</a:t>
            </a:r>
            <a:r>
              <a:rPr lang="da-DK" dirty="0" smtClean="0">
                <a:latin typeface="Avenir Book"/>
                <a:cs typeface="Avenir Book"/>
              </a:rPr>
              <a:t>”</a:t>
            </a:r>
            <a:endParaRPr lang="da-DK" dirty="0">
              <a:latin typeface="Avenir Book"/>
              <a:cs typeface="Avenir Book"/>
            </a:endParaRPr>
          </a:p>
          <a:p>
            <a:pPr lvl="0"/>
            <a:r>
              <a:rPr lang="da-DK" dirty="0" smtClean="0">
                <a:latin typeface="Avenir Book"/>
                <a:cs typeface="Avenir Book"/>
              </a:rPr>
              <a:t>”Man kan jo ikke tage sig af alting”</a:t>
            </a:r>
          </a:p>
          <a:p>
            <a:pPr lvl="0"/>
            <a:r>
              <a:rPr lang="da-DK" dirty="0" smtClean="0">
                <a:latin typeface="Avenir Book"/>
                <a:cs typeface="Avenir Book"/>
              </a:rPr>
              <a:t>”Hvilken forskel skulle lille jeg, da kunne gøre?”</a:t>
            </a:r>
          </a:p>
          <a:p>
            <a:pPr lvl="0"/>
            <a:r>
              <a:rPr lang="da-DK" dirty="0" smtClean="0">
                <a:latin typeface="Avenir Book"/>
                <a:cs typeface="Avenir Book"/>
              </a:rPr>
              <a:t>”Der altså nogle ting som der ikke skal pilles ved”</a:t>
            </a:r>
          </a:p>
          <a:p>
            <a:pPr lvl="0"/>
            <a:r>
              <a:rPr lang="da-DK" dirty="0" smtClean="0">
                <a:latin typeface="Avenir Book"/>
                <a:cs typeface="Avenir Book"/>
              </a:rPr>
              <a:t>”Det er vores skæbne. Der er ikke noget at gøre”</a:t>
            </a:r>
          </a:p>
          <a:p>
            <a:pPr lvl="0"/>
            <a:r>
              <a:rPr lang="da-DK" dirty="0" smtClean="0">
                <a:latin typeface="Avenir Book"/>
                <a:cs typeface="Avenir Book"/>
              </a:rPr>
              <a:t>”Jeg tror vi først skal være gode ved menneskene, før vi kan være det ved dyrene”</a:t>
            </a:r>
          </a:p>
          <a:p>
            <a:pPr lvl="0"/>
            <a:r>
              <a:rPr lang="da-DK" dirty="0" smtClean="0">
                <a:latin typeface="Avenir Book"/>
                <a:cs typeface="Avenir Book"/>
              </a:rPr>
              <a:t>”Det er først når kineserne rykker, at det nytter. Vi kan ikke gøre noget”</a:t>
            </a:r>
          </a:p>
          <a:p>
            <a:pPr lvl="0"/>
            <a:endParaRPr lang="da-DK" b="1" dirty="0" smtClean="0"/>
          </a:p>
          <a:p>
            <a:pPr lvl="0"/>
            <a:endParaRPr lang="da-DK" b="1" dirty="0"/>
          </a:p>
          <a:p>
            <a:pPr lvl="0"/>
            <a:endParaRPr lang="da-DK" b="1" dirty="0"/>
          </a:p>
          <a:p>
            <a:endParaRPr lang="da-DK" dirty="0"/>
          </a:p>
        </p:txBody>
      </p:sp>
    </p:spTree>
    <p:extLst>
      <p:ext uri="{BB962C8B-B14F-4D97-AF65-F5344CB8AC3E}">
        <p14:creationId xmlns:p14="http://schemas.microsoft.com/office/powerpoint/2010/main" val="8481320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537882" y="1090706"/>
            <a:ext cx="8113059" cy="3970318"/>
          </a:xfrm>
          <a:prstGeom prst="rect">
            <a:avLst/>
          </a:prstGeom>
          <a:noFill/>
        </p:spPr>
        <p:txBody>
          <a:bodyPr wrap="square" rtlCol="0">
            <a:spAutoFit/>
          </a:bodyPr>
          <a:lstStyle/>
          <a:p>
            <a:r>
              <a:rPr lang="da-DK" dirty="0">
                <a:latin typeface="Avenir Book"/>
                <a:cs typeface="Avenir Book"/>
              </a:rPr>
              <a:t>”Vi er jo toppen af fødekæden”</a:t>
            </a:r>
          </a:p>
          <a:p>
            <a:r>
              <a:rPr lang="da-DK" dirty="0">
                <a:latin typeface="Avenir Book"/>
                <a:cs typeface="Avenir Book"/>
              </a:rPr>
              <a:t>”Jeg har ikke råd til at leve vegetarisk”</a:t>
            </a:r>
          </a:p>
          <a:p>
            <a:r>
              <a:rPr lang="da-DK" dirty="0">
                <a:latin typeface="Avenir Book"/>
                <a:cs typeface="Avenir Book"/>
              </a:rPr>
              <a:t>”Jeg kommer fra en familie, hvor alle spiser meget kød, så det kan aldrig lade sig gøre for mig”</a:t>
            </a:r>
          </a:p>
          <a:p>
            <a:r>
              <a:rPr lang="da-DK" dirty="0">
                <a:latin typeface="Avenir Book"/>
                <a:cs typeface="Avenir Book"/>
              </a:rPr>
              <a:t>”Hvis du spiser alle planterne, hvad skal dyrene så spise?”</a:t>
            </a:r>
          </a:p>
          <a:p>
            <a:r>
              <a:rPr lang="da-DK" dirty="0">
                <a:latin typeface="Avenir Book"/>
                <a:cs typeface="Avenir Book"/>
              </a:rPr>
              <a:t>”Tror du, at du er bedre end os?”</a:t>
            </a:r>
          </a:p>
          <a:p>
            <a:r>
              <a:rPr lang="da-DK" dirty="0">
                <a:latin typeface="Avenir Book"/>
                <a:cs typeface="Avenir Book"/>
              </a:rPr>
              <a:t>”Hvornår begynder du at spise rigtig mad igen?”</a:t>
            </a:r>
          </a:p>
          <a:p>
            <a:r>
              <a:rPr lang="da-DK" dirty="0">
                <a:latin typeface="Avenir Book"/>
                <a:cs typeface="Avenir Book"/>
              </a:rPr>
              <a:t>”Det må være virkelig kedeligt kun at spise salat”</a:t>
            </a:r>
          </a:p>
          <a:p>
            <a:r>
              <a:rPr lang="da-DK" dirty="0">
                <a:latin typeface="Avenir Book"/>
                <a:cs typeface="Avenir Book"/>
              </a:rPr>
              <a:t>”Har du en spiseforstyrrelse?”</a:t>
            </a:r>
          </a:p>
          <a:p>
            <a:r>
              <a:rPr lang="da-DK" dirty="0">
                <a:latin typeface="Avenir Book"/>
                <a:cs typeface="Avenir Book"/>
              </a:rPr>
              <a:t>”Hvad gør dig så speciel?”</a:t>
            </a:r>
          </a:p>
          <a:p>
            <a:r>
              <a:rPr lang="da-DK" dirty="0">
                <a:latin typeface="Avenir Book"/>
                <a:cs typeface="Avenir Book"/>
              </a:rPr>
              <a:t>”Drikker du overhovedet øl?”</a:t>
            </a:r>
          </a:p>
          <a:p>
            <a:r>
              <a:rPr lang="da-DK" dirty="0">
                <a:latin typeface="Avenir Book"/>
                <a:cs typeface="Avenir Book"/>
              </a:rPr>
              <a:t>”Hvad med de dyr der spiser andre dyr, vil du også stoppe dem?”</a:t>
            </a:r>
          </a:p>
          <a:p>
            <a:r>
              <a:rPr lang="da-DK" dirty="0">
                <a:latin typeface="Avenir Book"/>
                <a:cs typeface="Avenir Book"/>
              </a:rPr>
              <a:t>”Fødevarestyrelsen anbefaler jo kød”</a:t>
            </a:r>
          </a:p>
          <a:p>
            <a:endParaRPr lang="da-DK" dirty="0"/>
          </a:p>
        </p:txBody>
      </p:sp>
    </p:spTree>
    <p:extLst>
      <p:ext uri="{BB962C8B-B14F-4D97-AF65-F5344CB8AC3E}">
        <p14:creationId xmlns:p14="http://schemas.microsoft.com/office/powerpoint/2010/main" val="1654244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02235" y="1180353"/>
            <a:ext cx="7709647" cy="2862323"/>
          </a:xfrm>
          <a:prstGeom prst="rect">
            <a:avLst/>
          </a:prstGeom>
          <a:noFill/>
        </p:spPr>
        <p:txBody>
          <a:bodyPr wrap="square" rtlCol="0">
            <a:spAutoFit/>
          </a:bodyPr>
          <a:lstStyle/>
          <a:p>
            <a:r>
              <a:rPr lang="da-DK" dirty="0">
                <a:latin typeface="Avenir Light"/>
                <a:cs typeface="Avenir Light"/>
              </a:rPr>
              <a:t>”Der er jo ikke timer nok til at børnene kan nå at spise den mængde mad for at få energi nok</a:t>
            </a:r>
            <a:r>
              <a:rPr lang="da-DK" dirty="0" smtClean="0">
                <a:latin typeface="Avenir Light"/>
                <a:cs typeface="Avenir Light"/>
              </a:rPr>
              <a:t>”</a:t>
            </a:r>
          </a:p>
          <a:p>
            <a:r>
              <a:rPr lang="da-DK" dirty="0" smtClean="0">
                <a:latin typeface="Avenir Light"/>
                <a:cs typeface="Avenir Light"/>
              </a:rPr>
              <a:t>”</a:t>
            </a:r>
            <a:r>
              <a:rPr lang="da-DK" dirty="0">
                <a:latin typeface="Avenir Light"/>
                <a:cs typeface="Avenir Light"/>
              </a:rPr>
              <a:t>Jeg vil skide på, hvis en hel </a:t>
            </a:r>
            <a:r>
              <a:rPr lang="da-DK" dirty="0" smtClean="0">
                <a:latin typeface="Avenir Light"/>
                <a:cs typeface="Avenir Light"/>
              </a:rPr>
              <a:t>afrikansk landsby </a:t>
            </a:r>
            <a:r>
              <a:rPr lang="da-DK" dirty="0">
                <a:latin typeface="Avenir Light"/>
                <a:cs typeface="Avenir Light"/>
              </a:rPr>
              <a:t>skal dø for, at jeg kan få min bøf”</a:t>
            </a:r>
          </a:p>
          <a:p>
            <a:r>
              <a:rPr lang="da-DK" dirty="0">
                <a:latin typeface="Avenir Light"/>
                <a:cs typeface="Avenir Light"/>
              </a:rPr>
              <a:t>”Det er kun </a:t>
            </a:r>
            <a:r>
              <a:rPr lang="da-DK" dirty="0" smtClean="0">
                <a:latin typeface="Avenir Light"/>
                <a:cs typeface="Avenir Light"/>
              </a:rPr>
              <a:t>idioter der </a:t>
            </a:r>
            <a:r>
              <a:rPr lang="da-DK" dirty="0">
                <a:latin typeface="Avenir Light"/>
                <a:cs typeface="Avenir Light"/>
              </a:rPr>
              <a:t>spiser broccoli”</a:t>
            </a:r>
          </a:p>
          <a:p>
            <a:r>
              <a:rPr lang="da-DK" dirty="0">
                <a:latin typeface="Avenir Light"/>
                <a:cs typeface="Avenir Light"/>
              </a:rPr>
              <a:t>”Det er ikke synd for dyrene, det er mere synd for dem som tænker over at de lider”</a:t>
            </a:r>
          </a:p>
          <a:p>
            <a:r>
              <a:rPr lang="da-DK" dirty="0">
                <a:latin typeface="Avenir Light"/>
                <a:cs typeface="Avenir Light"/>
              </a:rPr>
              <a:t>”Vegetar er et gammelt indiansk ordsprog for at være en dårlig jæger”</a:t>
            </a:r>
          </a:p>
          <a:p>
            <a:r>
              <a:rPr lang="da-DK" dirty="0">
                <a:latin typeface="Avenir Light"/>
                <a:cs typeface="Avenir Light"/>
              </a:rPr>
              <a:t>”Jeg har brug for kødprotein for at blive mæt”</a:t>
            </a:r>
          </a:p>
          <a:p>
            <a:endParaRPr lang="da-DK" dirty="0"/>
          </a:p>
        </p:txBody>
      </p:sp>
    </p:spTree>
    <p:extLst>
      <p:ext uri="{BB962C8B-B14F-4D97-AF65-F5344CB8AC3E}">
        <p14:creationId xmlns:p14="http://schemas.microsoft.com/office/powerpoint/2010/main" val="25535361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668421" y="1189789"/>
            <a:ext cx="7833895" cy="1477328"/>
          </a:xfrm>
          <a:prstGeom prst="rect">
            <a:avLst/>
          </a:prstGeom>
          <a:noFill/>
        </p:spPr>
        <p:txBody>
          <a:bodyPr wrap="square" rtlCol="0">
            <a:spAutoFit/>
          </a:bodyPr>
          <a:lstStyle/>
          <a:p>
            <a:pPr lvl="0"/>
            <a:r>
              <a:rPr lang="da-DK" dirty="0">
                <a:latin typeface="Avenir Book"/>
                <a:cs typeface="Avenir Book"/>
              </a:rPr>
              <a:t>Lyder det som svar vi kender? A la….</a:t>
            </a:r>
          </a:p>
          <a:p>
            <a:pPr lvl="0"/>
            <a:endParaRPr lang="da-DK" dirty="0">
              <a:latin typeface="Avenir Book"/>
              <a:cs typeface="Avenir Book"/>
            </a:endParaRPr>
          </a:p>
          <a:p>
            <a:pPr lvl="0"/>
            <a:r>
              <a:rPr lang="da-DK" dirty="0" smtClean="0">
                <a:latin typeface="Avenir Book"/>
                <a:cs typeface="Avenir Book"/>
              </a:rPr>
              <a:t>”</a:t>
            </a:r>
            <a:r>
              <a:rPr lang="da-DK" dirty="0">
                <a:latin typeface="Avenir Book"/>
                <a:cs typeface="Avenir Book"/>
              </a:rPr>
              <a:t>Nu har jeg hørt hvad du siger, så kan du godt gå”</a:t>
            </a:r>
          </a:p>
          <a:p>
            <a:pPr lvl="0"/>
            <a:r>
              <a:rPr lang="da-DK" dirty="0">
                <a:latin typeface="Avenir Book"/>
                <a:cs typeface="Avenir Book"/>
              </a:rPr>
              <a:t>”Det er et grundvilkår. Jeg kan ikke gøre noget”</a:t>
            </a:r>
          </a:p>
          <a:p>
            <a:endParaRPr lang="da-DK" dirty="0"/>
          </a:p>
        </p:txBody>
      </p:sp>
    </p:spTree>
    <p:extLst>
      <p:ext uri="{BB962C8B-B14F-4D97-AF65-F5344CB8AC3E}">
        <p14:creationId xmlns:p14="http://schemas.microsoft.com/office/powerpoint/2010/main" val="5327741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896471" y="1075765"/>
            <a:ext cx="7784353" cy="5909311"/>
          </a:xfrm>
          <a:prstGeom prst="rect">
            <a:avLst/>
          </a:prstGeom>
          <a:noFill/>
        </p:spPr>
        <p:txBody>
          <a:bodyPr wrap="square" rtlCol="0">
            <a:spAutoFit/>
          </a:bodyPr>
          <a:lstStyle/>
          <a:p>
            <a:r>
              <a:rPr lang="da-DK" dirty="0" smtClean="0">
                <a:latin typeface="Avenir Book"/>
                <a:cs typeface="Avenir Book"/>
              </a:rPr>
              <a:t>Hvad skal vi gøre?</a:t>
            </a:r>
          </a:p>
          <a:p>
            <a:endParaRPr lang="da-DK" dirty="0">
              <a:latin typeface="Avenir Book"/>
              <a:cs typeface="Avenir Book"/>
            </a:endParaRPr>
          </a:p>
          <a:p>
            <a:r>
              <a:rPr lang="da-DK" dirty="0">
                <a:latin typeface="Avenir Book"/>
                <a:cs typeface="Avenir Book"/>
              </a:rPr>
              <a:t>Invester</a:t>
            </a:r>
            <a:br>
              <a:rPr lang="da-DK" dirty="0">
                <a:latin typeface="Avenir Book"/>
                <a:cs typeface="Avenir Book"/>
              </a:rPr>
            </a:br>
            <a:r>
              <a:rPr lang="da-DK" dirty="0">
                <a:latin typeface="Avenir Book"/>
                <a:cs typeface="Avenir Book"/>
              </a:rPr>
              <a:t>Køb jeres egen gård, som jeres </a:t>
            </a:r>
            <a:r>
              <a:rPr lang="da-DK" dirty="0" smtClean="0">
                <a:latin typeface="Avenir Book"/>
                <a:cs typeface="Avenir Book"/>
              </a:rPr>
              <a:t>skole omlægger </a:t>
            </a:r>
            <a:r>
              <a:rPr lang="da-DK" dirty="0">
                <a:latin typeface="Avenir Book"/>
                <a:cs typeface="Avenir Book"/>
              </a:rPr>
              <a:t>til skov og natur til glæde for alle ansatte eller </a:t>
            </a:r>
            <a:r>
              <a:rPr lang="da-DK" dirty="0" smtClean="0">
                <a:latin typeface="Avenir Book"/>
                <a:cs typeface="Avenir Book"/>
              </a:rPr>
              <a:t>elever. </a:t>
            </a:r>
            <a:r>
              <a:rPr lang="da-DK" dirty="0">
                <a:latin typeface="Avenir Book"/>
                <a:cs typeface="Avenir Book"/>
              </a:rPr>
              <a:t>Skov og natur binder CO2, og hvorfor ikke tilskrive det </a:t>
            </a:r>
            <a:r>
              <a:rPr lang="da-DK" dirty="0" smtClean="0">
                <a:latin typeface="Avenir Book"/>
                <a:cs typeface="Avenir Book"/>
              </a:rPr>
              <a:t>skolens C02</a:t>
            </a:r>
            <a:r>
              <a:rPr lang="da-DK" dirty="0">
                <a:latin typeface="Avenir Book"/>
                <a:cs typeface="Avenir Book"/>
              </a:rPr>
              <a:t>-regnskab? </a:t>
            </a:r>
            <a:endParaRPr lang="da-DK" dirty="0" smtClean="0">
              <a:latin typeface="Avenir Book"/>
              <a:cs typeface="Avenir Book"/>
            </a:endParaRPr>
          </a:p>
          <a:p>
            <a:r>
              <a:rPr lang="da-DK" dirty="0">
                <a:latin typeface="Avenir Book"/>
                <a:cs typeface="Avenir Book"/>
              </a:rPr>
              <a:t> </a:t>
            </a:r>
            <a:br>
              <a:rPr lang="da-DK" dirty="0">
                <a:latin typeface="Avenir Book"/>
                <a:cs typeface="Avenir Book"/>
              </a:rPr>
            </a:br>
            <a:r>
              <a:rPr lang="da-DK" dirty="0">
                <a:latin typeface="Avenir Book"/>
                <a:cs typeface="Avenir Book"/>
              </a:rPr>
              <a:t>Spis kartofler</a:t>
            </a:r>
            <a:br>
              <a:rPr lang="da-DK" dirty="0">
                <a:latin typeface="Avenir Book"/>
                <a:cs typeface="Avenir Book"/>
              </a:rPr>
            </a:br>
            <a:r>
              <a:rPr lang="da-DK" dirty="0">
                <a:latin typeface="Avenir Book"/>
                <a:cs typeface="Avenir Book"/>
              </a:rPr>
              <a:t>Det er blevet populært med en </a:t>
            </a:r>
            <a:r>
              <a:rPr lang="da-DK" dirty="0" err="1">
                <a:latin typeface="Avenir Book"/>
                <a:cs typeface="Avenir Book"/>
              </a:rPr>
              <a:t>kødfri</a:t>
            </a:r>
            <a:r>
              <a:rPr lang="da-DK" dirty="0">
                <a:latin typeface="Avenir Book"/>
                <a:cs typeface="Avenir Book"/>
              </a:rPr>
              <a:t> dag, men man kan også sagtens bare skære ned på kødet, for flere ser sig ikke som veganere eller vegetarer, så kald i stedet retterne det, de er. Start med simple retter som fx kartoffelmos. Kartofler har i øvrigt et af de mindste CO2-aftryk, er billige og har en høj energimasse.</a:t>
            </a:r>
            <a:br>
              <a:rPr lang="da-DK" dirty="0">
                <a:latin typeface="Avenir Book"/>
                <a:cs typeface="Avenir Book"/>
              </a:rPr>
            </a:br>
            <a:r>
              <a:rPr lang="da-DK" dirty="0">
                <a:latin typeface="Avenir Book"/>
                <a:cs typeface="Avenir Book"/>
              </a:rPr>
              <a:t> </a:t>
            </a:r>
            <a:br>
              <a:rPr lang="da-DK" dirty="0">
                <a:latin typeface="Avenir Book"/>
                <a:cs typeface="Avenir Book"/>
              </a:rPr>
            </a:br>
            <a:r>
              <a:rPr lang="da-DK" dirty="0">
                <a:latin typeface="Avenir Book"/>
                <a:cs typeface="Avenir Book"/>
              </a:rPr>
              <a:t>Køb lokalt</a:t>
            </a:r>
            <a:br>
              <a:rPr lang="da-DK" dirty="0">
                <a:latin typeface="Avenir Book"/>
                <a:cs typeface="Avenir Book"/>
              </a:rPr>
            </a:br>
            <a:r>
              <a:rPr lang="da-DK" dirty="0">
                <a:latin typeface="Avenir Book"/>
                <a:cs typeface="Avenir Book"/>
              </a:rPr>
              <a:t>Kantinen og maden er måske det vigtigste element på en arbejdsplads. Ikke kun fordi der er masser af CO2 at spare, men også fordi et godt måltid samler </a:t>
            </a:r>
            <a:r>
              <a:rPr lang="da-DK" dirty="0" smtClean="0">
                <a:latin typeface="Avenir Book"/>
                <a:cs typeface="Avenir Book"/>
              </a:rPr>
              <a:t>skolen. </a:t>
            </a:r>
            <a:r>
              <a:rPr lang="da-DK" dirty="0">
                <a:latin typeface="Avenir Book"/>
                <a:cs typeface="Avenir Book"/>
              </a:rPr>
              <a:t>Køb lokale økologiske råvarer i sæson, støt lokale producenter og betal, hvad det koster, at maden smager.</a:t>
            </a:r>
            <a:r>
              <a:rPr lang="da-DK" dirty="0">
                <a:latin typeface="Avenir Book"/>
                <a:cs typeface="Avenir Book"/>
              </a:rPr>
              <a:t> </a:t>
            </a:r>
            <a:endParaRPr lang="da-DK" dirty="0" smtClean="0">
              <a:latin typeface="Avenir Book"/>
              <a:cs typeface="Avenir Book"/>
            </a:endParaRPr>
          </a:p>
          <a:p>
            <a:endParaRPr lang="da-DK" dirty="0">
              <a:latin typeface="Avenir Book"/>
              <a:cs typeface="Avenir Book"/>
            </a:endParaRPr>
          </a:p>
          <a:p>
            <a:endParaRPr lang="da-DK" dirty="0">
              <a:latin typeface="Avenir Book"/>
              <a:cs typeface="Avenir Book"/>
            </a:endParaRPr>
          </a:p>
        </p:txBody>
      </p:sp>
    </p:spTree>
    <p:extLst>
      <p:ext uri="{BB962C8B-B14F-4D97-AF65-F5344CB8AC3E}">
        <p14:creationId xmlns:p14="http://schemas.microsoft.com/office/powerpoint/2010/main" val="19267246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52825" y="283882"/>
            <a:ext cx="7963646" cy="5909311"/>
          </a:xfrm>
          <a:prstGeom prst="rect">
            <a:avLst/>
          </a:prstGeom>
        </p:spPr>
        <p:txBody>
          <a:bodyPr wrap="square">
            <a:spAutoFit/>
          </a:bodyPr>
          <a:lstStyle/>
          <a:p>
            <a:endParaRPr lang="da-DK" dirty="0" smtClean="0"/>
          </a:p>
          <a:p>
            <a:endParaRPr lang="da-DK" dirty="0"/>
          </a:p>
          <a:p>
            <a:r>
              <a:rPr lang="da-DK" dirty="0" smtClean="0">
                <a:latin typeface="Avenir Book"/>
                <a:cs typeface="Avenir Book"/>
              </a:rPr>
              <a:t>Tjek </a:t>
            </a:r>
            <a:r>
              <a:rPr lang="da-DK" dirty="0">
                <a:latin typeface="Avenir Book"/>
                <a:cs typeface="Avenir Book"/>
              </a:rPr>
              <a:t>om og om igen</a:t>
            </a:r>
            <a:br>
              <a:rPr lang="da-DK" dirty="0">
                <a:latin typeface="Avenir Book"/>
                <a:cs typeface="Avenir Book"/>
              </a:rPr>
            </a:br>
            <a:r>
              <a:rPr lang="da-DK" dirty="0">
                <a:latin typeface="Avenir Book"/>
                <a:cs typeface="Avenir Book"/>
              </a:rPr>
              <a:t>Der er altid penge at spare på varme, vand og el. Tjek en gang om ugen, om alt er slukket, vinduer er lukket, og om der kan skrues ned for varmen om natten. De fleste bliver forbavset over, hvor meget der kan spares.</a:t>
            </a:r>
            <a:br>
              <a:rPr lang="da-DK" dirty="0">
                <a:latin typeface="Avenir Book"/>
                <a:cs typeface="Avenir Book"/>
              </a:rPr>
            </a:br>
            <a:r>
              <a:rPr lang="da-DK" dirty="0">
                <a:latin typeface="Avenir Book"/>
                <a:cs typeface="Avenir Book"/>
              </a:rPr>
              <a:t> </a:t>
            </a:r>
            <a:br>
              <a:rPr lang="da-DK" dirty="0">
                <a:latin typeface="Avenir Book"/>
                <a:cs typeface="Avenir Book"/>
              </a:rPr>
            </a:br>
            <a:r>
              <a:rPr lang="da-DK" dirty="0">
                <a:latin typeface="Avenir Book"/>
                <a:cs typeface="Avenir Book"/>
              </a:rPr>
              <a:t>Samkørsel</a:t>
            </a:r>
            <a:br>
              <a:rPr lang="da-DK" dirty="0">
                <a:latin typeface="Avenir Book"/>
                <a:cs typeface="Avenir Book"/>
              </a:rPr>
            </a:br>
            <a:r>
              <a:rPr lang="da-DK" dirty="0">
                <a:latin typeface="Avenir Book"/>
                <a:cs typeface="Avenir Book"/>
              </a:rPr>
              <a:t>Jo færre der tager bilen, desto flere parkeringspladser, der kan anvendes til noget andet. Sørg for, at </a:t>
            </a:r>
            <a:r>
              <a:rPr lang="da-DK" dirty="0" smtClean="0">
                <a:latin typeface="Avenir Book"/>
                <a:cs typeface="Avenir Book"/>
              </a:rPr>
              <a:t>skolen tilmelder </a:t>
            </a:r>
            <a:r>
              <a:rPr lang="da-DK" dirty="0">
                <a:latin typeface="Avenir Book"/>
                <a:cs typeface="Avenir Book"/>
              </a:rPr>
              <a:t>sig en samkørsels-</a:t>
            </a:r>
            <a:r>
              <a:rPr lang="da-DK" dirty="0" err="1">
                <a:latin typeface="Avenir Book"/>
                <a:cs typeface="Avenir Book"/>
              </a:rPr>
              <a:t>app</a:t>
            </a:r>
            <a:r>
              <a:rPr lang="da-DK" dirty="0">
                <a:latin typeface="Avenir Book"/>
                <a:cs typeface="Avenir Book"/>
              </a:rPr>
              <a:t>, fx </a:t>
            </a:r>
            <a:r>
              <a:rPr lang="da-DK" dirty="0">
                <a:latin typeface="Avenir Book"/>
                <a:cs typeface="Avenir Book"/>
                <a:hlinkClick r:id="rId2"/>
              </a:rPr>
              <a:t>nabogo</a:t>
            </a:r>
            <a:r>
              <a:rPr lang="da-DK" dirty="0">
                <a:latin typeface="Avenir Book"/>
                <a:cs typeface="Avenir Book"/>
              </a:rPr>
              <a:t>, som er integreret med offentlig transport. For hver medarbejder, som kører </a:t>
            </a:r>
            <a:r>
              <a:rPr lang="da-DK" dirty="0" smtClean="0">
                <a:latin typeface="Avenir Book"/>
                <a:cs typeface="Avenir Book"/>
              </a:rPr>
              <a:t> </a:t>
            </a:r>
            <a:r>
              <a:rPr lang="da-DK" dirty="0">
                <a:latin typeface="Avenir Book"/>
                <a:cs typeface="Avenir Book"/>
              </a:rPr>
              <a:t>sammen med en kollega, er der sparet 50% CO2.</a:t>
            </a:r>
            <a:br>
              <a:rPr lang="da-DK" dirty="0">
                <a:latin typeface="Avenir Book"/>
                <a:cs typeface="Avenir Book"/>
              </a:rPr>
            </a:br>
            <a:r>
              <a:rPr lang="da-DK" dirty="0">
                <a:latin typeface="Avenir Book"/>
                <a:cs typeface="Avenir Book"/>
              </a:rPr>
              <a:t> </a:t>
            </a:r>
            <a:br>
              <a:rPr lang="da-DK" dirty="0">
                <a:latin typeface="Avenir Book"/>
                <a:cs typeface="Avenir Book"/>
              </a:rPr>
            </a:br>
            <a:r>
              <a:rPr lang="da-DK" dirty="0">
                <a:latin typeface="Avenir Book"/>
                <a:cs typeface="Avenir Book"/>
              </a:rPr>
              <a:t>Cykelvenlig </a:t>
            </a:r>
            <a:r>
              <a:rPr lang="da-DK" dirty="0" smtClean="0">
                <a:latin typeface="Avenir Book"/>
                <a:cs typeface="Avenir Book"/>
              </a:rPr>
              <a:t>skole</a:t>
            </a:r>
            <a:r>
              <a:rPr lang="da-DK" dirty="0">
                <a:latin typeface="Avenir Book"/>
                <a:cs typeface="Avenir Book"/>
              </a:rPr>
              <a:t/>
            </a:r>
            <a:br>
              <a:rPr lang="da-DK" dirty="0">
                <a:latin typeface="Avenir Book"/>
                <a:cs typeface="Avenir Book"/>
              </a:rPr>
            </a:br>
            <a:r>
              <a:rPr lang="da-DK" dirty="0">
                <a:latin typeface="Avenir Book"/>
                <a:cs typeface="Avenir Book"/>
              </a:rPr>
              <a:t>Gode parkeringsforhold for cykler og noget så simpelt som at have en værktøjskasse, så en punktering kan klares på arbejdet, kan gøre en stor forskel. Lav forskellige hold til ”Vi cykler til arbejde” arrangeret af </a:t>
            </a:r>
            <a:r>
              <a:rPr lang="da-DK" dirty="0">
                <a:latin typeface="Avenir Book"/>
                <a:cs typeface="Avenir Book"/>
                <a:hlinkClick r:id="rId3"/>
              </a:rPr>
              <a:t>Cyklistforbundet</a:t>
            </a:r>
            <a:r>
              <a:rPr lang="da-DK" dirty="0">
                <a:latin typeface="Avenir Book"/>
                <a:cs typeface="Avenir Book"/>
              </a:rPr>
              <a:t> og tag grønt lederskab ved at tage cyklen så ofte som muligt.</a:t>
            </a:r>
            <a:br>
              <a:rPr lang="da-DK" dirty="0">
                <a:latin typeface="Avenir Book"/>
                <a:cs typeface="Avenir Book"/>
              </a:rPr>
            </a:br>
            <a:r>
              <a:rPr lang="da-DK" dirty="0"/>
              <a:t> </a:t>
            </a:r>
            <a:br>
              <a:rPr lang="da-DK" dirty="0"/>
            </a:br>
            <a:endParaRPr lang="da-DK" dirty="0"/>
          </a:p>
        </p:txBody>
      </p:sp>
    </p:spTree>
    <p:extLst>
      <p:ext uri="{BB962C8B-B14F-4D97-AF65-F5344CB8AC3E}">
        <p14:creationId xmlns:p14="http://schemas.microsoft.com/office/powerpoint/2010/main" val="40182642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756922" y="1039042"/>
            <a:ext cx="7607705" cy="1200329"/>
          </a:xfrm>
          <a:prstGeom prst="rect">
            <a:avLst/>
          </a:prstGeom>
          <a:noFill/>
        </p:spPr>
        <p:txBody>
          <a:bodyPr wrap="square" rtlCol="0">
            <a:spAutoFit/>
          </a:bodyPr>
          <a:lstStyle/>
          <a:p>
            <a:endParaRPr lang="da-DK" b="1" dirty="0" smtClean="0"/>
          </a:p>
          <a:p>
            <a:endParaRPr lang="da-DK" b="1" dirty="0"/>
          </a:p>
          <a:p>
            <a:endParaRPr lang="da-DK" b="1" dirty="0" smtClean="0"/>
          </a:p>
          <a:p>
            <a:r>
              <a:rPr lang="da-DK" b="1" dirty="0" smtClean="0"/>
              <a:t>		</a:t>
            </a:r>
            <a:r>
              <a:rPr lang="da-DK" dirty="0" smtClean="0">
                <a:latin typeface="Avenir Book"/>
                <a:cs typeface="Avenir Book"/>
              </a:rPr>
              <a:t>Velfærdstats 	</a:t>
            </a:r>
            <a:r>
              <a:rPr lang="da-DK" dirty="0" smtClean="0">
                <a:latin typeface="Avenir Book"/>
                <a:ea typeface="Wingdings"/>
                <a:cs typeface="Avenir Book"/>
                <a:sym typeface="Wingdings"/>
              </a:rPr>
              <a:t></a:t>
            </a:r>
            <a:r>
              <a:rPr lang="da-DK" dirty="0" smtClean="0">
                <a:latin typeface="Avenir Book"/>
                <a:cs typeface="Avenir Book"/>
              </a:rPr>
              <a:t>	Konkurrencestat 	</a:t>
            </a:r>
            <a:r>
              <a:rPr lang="da-DK" dirty="0" smtClean="0">
                <a:latin typeface="Avenir Book"/>
                <a:ea typeface="Wingdings"/>
                <a:cs typeface="Avenir Book"/>
                <a:sym typeface="Wingdings"/>
              </a:rPr>
              <a:t></a:t>
            </a:r>
            <a:r>
              <a:rPr lang="da-DK" dirty="0" smtClean="0">
                <a:latin typeface="Avenir Book"/>
                <a:cs typeface="Avenir Book"/>
              </a:rPr>
              <a:t>	Bæredygtig stat </a:t>
            </a:r>
            <a:endParaRPr lang="da-DK" dirty="0">
              <a:latin typeface="Avenir Book"/>
              <a:cs typeface="Avenir Book"/>
            </a:endParaRPr>
          </a:p>
        </p:txBody>
      </p:sp>
    </p:spTree>
    <p:extLst>
      <p:ext uri="{BB962C8B-B14F-4D97-AF65-F5344CB8AC3E}">
        <p14:creationId xmlns:p14="http://schemas.microsoft.com/office/powerpoint/2010/main" val="42058143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358588" y="-356651"/>
            <a:ext cx="8501530" cy="6740308"/>
          </a:xfrm>
          <a:prstGeom prst="rect">
            <a:avLst/>
          </a:prstGeom>
        </p:spPr>
        <p:txBody>
          <a:bodyPr wrap="square">
            <a:spAutoFit/>
          </a:bodyPr>
          <a:lstStyle/>
          <a:p>
            <a:endParaRPr lang="da-DK" dirty="0" smtClean="0"/>
          </a:p>
          <a:p>
            <a:endParaRPr lang="da-DK" dirty="0"/>
          </a:p>
          <a:p>
            <a:endParaRPr lang="da-DK" dirty="0" smtClean="0"/>
          </a:p>
          <a:p>
            <a:endParaRPr lang="da-DK" dirty="0"/>
          </a:p>
          <a:p>
            <a:endParaRPr lang="da-DK" dirty="0" smtClean="0"/>
          </a:p>
          <a:p>
            <a:r>
              <a:rPr lang="da-DK" dirty="0" smtClean="0">
                <a:latin typeface="Avenir Book"/>
                <a:cs typeface="Avenir Book"/>
              </a:rPr>
              <a:t>Affaldssortering</a:t>
            </a:r>
            <a:r>
              <a:rPr lang="da-DK" dirty="0">
                <a:latin typeface="Avenir Book"/>
                <a:cs typeface="Avenir Book"/>
              </a:rPr>
              <a:t/>
            </a:r>
            <a:br>
              <a:rPr lang="da-DK" dirty="0">
                <a:latin typeface="Avenir Book"/>
                <a:cs typeface="Avenir Book"/>
              </a:rPr>
            </a:br>
            <a:r>
              <a:rPr lang="da-DK" dirty="0">
                <a:latin typeface="Avenir Book"/>
                <a:cs typeface="Avenir Book"/>
              </a:rPr>
              <a:t>De fleste går kolde her, for der findes så mange plasttyper. Det bedste er at tage en plasttype ad gangen. Få den udryddet og gå i gang med den næste, for ellers bliver det uoverskueligt.</a:t>
            </a:r>
            <a:br>
              <a:rPr lang="da-DK" dirty="0">
                <a:latin typeface="Avenir Book"/>
                <a:cs typeface="Avenir Book"/>
              </a:rPr>
            </a:br>
            <a:r>
              <a:rPr lang="da-DK" dirty="0">
                <a:latin typeface="Avenir Book"/>
                <a:cs typeface="Avenir Book"/>
              </a:rPr>
              <a:t/>
            </a:r>
            <a:br>
              <a:rPr lang="da-DK" dirty="0">
                <a:latin typeface="Avenir Book"/>
                <a:cs typeface="Avenir Book"/>
              </a:rPr>
            </a:br>
            <a:r>
              <a:rPr lang="da-DK" dirty="0">
                <a:latin typeface="Avenir Book"/>
                <a:cs typeface="Avenir Book"/>
              </a:rPr>
              <a:t>Hybrid arbejdsplads</a:t>
            </a:r>
            <a:br>
              <a:rPr lang="da-DK" dirty="0">
                <a:latin typeface="Avenir Book"/>
                <a:cs typeface="Avenir Book"/>
              </a:rPr>
            </a:br>
            <a:r>
              <a:rPr lang="da-DK" dirty="0">
                <a:latin typeface="Avenir Book"/>
                <a:cs typeface="Avenir Book"/>
              </a:rPr>
              <a:t>Hvis de ansatte kan arbejde hjemme to dage om ugen, er der ingen krav til hjemmearbejdsplads og dermed ikke et merforbrug til ekstra skriveborde mv. Hvis det er mere end to dage, udløser det en ekstra regning, men også et forhøjet CO2-aftryk, når der skal købes ekstra udstyr. Der er imidlertid en stor CO2-besparelse på transport til og fra arbejde.</a:t>
            </a:r>
            <a:br>
              <a:rPr lang="da-DK" dirty="0">
                <a:latin typeface="Avenir Book"/>
                <a:cs typeface="Avenir Book"/>
              </a:rPr>
            </a:br>
            <a:r>
              <a:rPr lang="da-DK" dirty="0">
                <a:latin typeface="Avenir Book"/>
                <a:cs typeface="Avenir Book"/>
              </a:rPr>
              <a:t>  </a:t>
            </a:r>
            <a:br>
              <a:rPr lang="da-DK" dirty="0">
                <a:latin typeface="Avenir Book"/>
                <a:cs typeface="Avenir Book"/>
              </a:rPr>
            </a:br>
            <a:r>
              <a:rPr lang="da-DK" dirty="0">
                <a:latin typeface="Avenir Book"/>
                <a:cs typeface="Avenir Book"/>
              </a:rPr>
              <a:t>Donationer</a:t>
            </a:r>
            <a:br>
              <a:rPr lang="da-DK" dirty="0">
                <a:latin typeface="Avenir Book"/>
                <a:cs typeface="Avenir Book"/>
              </a:rPr>
            </a:br>
            <a:r>
              <a:rPr lang="da-DK" dirty="0">
                <a:latin typeface="Avenir Book"/>
                <a:cs typeface="Avenir Book"/>
              </a:rPr>
              <a:t>Der er mange gode grønne tiltag på græsrodsniveau, som har behov for et partnerskab. Lav en donationspolitik, hvor I som virksomhed donerer lidt af overskuddet før skat til et grønt formål. Man kan fx lade sin virksomhed blive medlem af </a:t>
            </a:r>
            <a:r>
              <a:rPr lang="da-DK" dirty="0">
                <a:latin typeface="Avenir Book"/>
                <a:cs typeface="Avenir Book"/>
                <a:hlinkClick r:id="rId2"/>
              </a:rPr>
              <a:t>Andelsgaarde</a:t>
            </a:r>
            <a:r>
              <a:rPr lang="da-DK" dirty="0">
                <a:latin typeface="Avenir Book"/>
                <a:cs typeface="Avenir Book"/>
              </a:rPr>
              <a:t> eller donere til </a:t>
            </a:r>
            <a:r>
              <a:rPr lang="da-DK" dirty="0">
                <a:latin typeface="Avenir Book"/>
                <a:cs typeface="Avenir Book"/>
                <a:hlinkClick r:id="rId3"/>
              </a:rPr>
              <a:t>Den Danske Naturfond</a:t>
            </a:r>
            <a:r>
              <a:rPr lang="da-DK" dirty="0">
                <a:latin typeface="Avenir Book"/>
                <a:cs typeface="Avenir Book"/>
              </a:rPr>
              <a:t> </a:t>
            </a:r>
            <a:endParaRPr lang="da-DK" dirty="0" smtClean="0">
              <a:latin typeface="Avenir Book"/>
              <a:cs typeface="Avenir Book"/>
            </a:endParaRPr>
          </a:p>
          <a:p>
            <a:endParaRPr lang="da-DK" dirty="0">
              <a:latin typeface="Avenir Book"/>
              <a:cs typeface="Avenir Book"/>
            </a:endParaRPr>
          </a:p>
          <a:p>
            <a:r>
              <a:rPr lang="da-DK" dirty="0" smtClean="0">
                <a:latin typeface="Avenir Book"/>
                <a:cs typeface="Avenir Book"/>
              </a:rPr>
              <a:t>Nulstil i 14-1 måned, træf beslutninger og rejs aldrig med fly.</a:t>
            </a:r>
            <a:endParaRPr lang="da-DK" dirty="0">
              <a:latin typeface="Avenir Book"/>
              <a:cs typeface="Avenir Book"/>
            </a:endParaRPr>
          </a:p>
        </p:txBody>
      </p:sp>
    </p:spTree>
    <p:extLst>
      <p:ext uri="{BB962C8B-B14F-4D97-AF65-F5344CB8AC3E}">
        <p14:creationId xmlns:p14="http://schemas.microsoft.com/office/powerpoint/2010/main" val="37719333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016000" y="1243263"/>
            <a:ext cx="7031789" cy="4524316"/>
          </a:xfrm>
          <a:prstGeom prst="rect">
            <a:avLst/>
          </a:prstGeom>
          <a:noFill/>
        </p:spPr>
        <p:txBody>
          <a:bodyPr wrap="square" rtlCol="0">
            <a:spAutoFit/>
          </a:bodyPr>
          <a:lstStyle/>
          <a:p>
            <a:endParaRPr lang="da-DK" b="1" dirty="0" smtClean="0"/>
          </a:p>
          <a:p>
            <a:endParaRPr lang="da-DK" b="1" dirty="0"/>
          </a:p>
          <a:p>
            <a:r>
              <a:rPr lang="da-DK" dirty="0" smtClean="0"/>
              <a:t>Tak for i dag</a:t>
            </a:r>
          </a:p>
          <a:p>
            <a:endParaRPr lang="da-DK" dirty="0"/>
          </a:p>
          <a:p>
            <a:r>
              <a:rPr lang="da-DK" dirty="0" smtClean="0"/>
              <a:t>Hvis I vil vide mere om dagens emne, så læs eventuelt bøgerne:</a:t>
            </a:r>
          </a:p>
          <a:p>
            <a:endParaRPr lang="da-DK" dirty="0"/>
          </a:p>
          <a:p>
            <a:r>
              <a:rPr lang="da-DK" dirty="0" smtClean="0"/>
              <a:t>Rasmus </a:t>
            </a:r>
            <a:r>
              <a:rPr lang="da-DK" dirty="0"/>
              <a:t>Willig (2016) Afvæbnet kritik. København. Hans Reitzels Forlag  </a:t>
            </a:r>
          </a:p>
          <a:p>
            <a:endParaRPr lang="da-DK" dirty="0"/>
          </a:p>
          <a:p>
            <a:r>
              <a:rPr lang="da-DK" dirty="0"/>
              <a:t>Rasmus </a:t>
            </a:r>
            <a:r>
              <a:rPr lang="da-DK" dirty="0" smtClean="0"/>
              <a:t>Willig &amp; Arne Johan Vetlesen </a:t>
            </a:r>
            <a:r>
              <a:rPr lang="da-DK" dirty="0"/>
              <a:t>(2017) Hvad skal vi svare? København. Hans Reitzels </a:t>
            </a:r>
            <a:r>
              <a:rPr lang="da-DK" dirty="0" smtClean="0"/>
              <a:t>Forlag</a:t>
            </a:r>
          </a:p>
          <a:p>
            <a:endParaRPr lang="da-DK" dirty="0"/>
          </a:p>
          <a:p>
            <a:r>
              <a:rPr lang="da-DK" dirty="0" smtClean="0"/>
              <a:t>Eller til </a:t>
            </a:r>
            <a:r>
              <a:rPr lang="da-DK" dirty="0" smtClean="0"/>
              <a:t>undervisning: Vi ved det jo godt (2021) </a:t>
            </a:r>
          </a:p>
          <a:p>
            <a:endParaRPr lang="da-DK" dirty="0"/>
          </a:p>
          <a:p>
            <a:r>
              <a:rPr lang="da-DK" dirty="0" smtClean="0"/>
              <a:t>Skriv </a:t>
            </a:r>
            <a:r>
              <a:rPr lang="da-DK" dirty="0" smtClean="0"/>
              <a:t>til mig med ”kommentarer” eller ”svar på kritik” på </a:t>
            </a:r>
            <a:r>
              <a:rPr lang="da-DK" dirty="0" smtClean="0">
                <a:hlinkClick r:id="rId2"/>
              </a:rPr>
              <a:t>willigrasmus@gemail.com</a:t>
            </a:r>
            <a:endParaRPr lang="da-DK" dirty="0"/>
          </a:p>
          <a:p>
            <a:endParaRPr lang="da-DK" dirty="0"/>
          </a:p>
        </p:txBody>
      </p:sp>
    </p:spTree>
    <p:extLst>
      <p:ext uri="{BB962C8B-B14F-4D97-AF65-F5344CB8AC3E}">
        <p14:creationId xmlns:p14="http://schemas.microsoft.com/office/powerpoint/2010/main" val="19081927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829068" y="1199599"/>
            <a:ext cx="7638007" cy="646331"/>
          </a:xfrm>
          <a:prstGeom prst="rect">
            <a:avLst/>
          </a:prstGeom>
          <a:noFill/>
        </p:spPr>
        <p:txBody>
          <a:bodyPr wrap="square" rtlCol="0">
            <a:spAutoFit/>
          </a:bodyPr>
          <a:lstStyle/>
          <a:p>
            <a:r>
              <a:rPr lang="da-DK" dirty="0" smtClean="0">
                <a:latin typeface="Avenir Book"/>
                <a:cs typeface="Avenir Book"/>
              </a:rPr>
              <a:t>Men hvordan svares der på kritik i konkurrencestaten?</a:t>
            </a:r>
          </a:p>
          <a:p>
            <a:r>
              <a:rPr lang="da-DK" dirty="0" smtClean="0"/>
              <a:t> </a:t>
            </a:r>
            <a:endParaRPr lang="da-DK" dirty="0"/>
          </a:p>
        </p:txBody>
      </p:sp>
    </p:spTree>
    <p:extLst>
      <p:ext uri="{BB962C8B-B14F-4D97-AF65-F5344CB8AC3E}">
        <p14:creationId xmlns:p14="http://schemas.microsoft.com/office/powerpoint/2010/main" val="3402295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571500" y="889000"/>
            <a:ext cx="8255000" cy="3970318"/>
          </a:xfrm>
          <a:prstGeom prst="rect">
            <a:avLst/>
          </a:prstGeom>
          <a:noFill/>
        </p:spPr>
        <p:txBody>
          <a:bodyPr wrap="square" rtlCol="0">
            <a:spAutoFit/>
          </a:bodyPr>
          <a:lstStyle/>
          <a:p>
            <a:endParaRPr lang="da-DK" b="1" dirty="0" smtClean="0">
              <a:latin typeface="Avenir Book"/>
              <a:cs typeface="Avenir Book"/>
            </a:endParaRPr>
          </a:p>
          <a:p>
            <a:endParaRPr lang="da-DK" dirty="0">
              <a:latin typeface="Avenir Book"/>
              <a:cs typeface="Avenir Book"/>
            </a:endParaRPr>
          </a:p>
          <a:p>
            <a:r>
              <a:rPr lang="da-DK" dirty="0" smtClean="0">
                <a:latin typeface="Avenir Book"/>
                <a:cs typeface="Avenir Book"/>
              </a:rPr>
              <a:t>”</a:t>
            </a:r>
            <a:r>
              <a:rPr lang="da-DK" dirty="0">
                <a:latin typeface="Avenir Book"/>
                <a:cs typeface="Avenir Book"/>
              </a:rPr>
              <a:t>Med den negative attitude skulle du måske tage på </a:t>
            </a:r>
            <a:r>
              <a:rPr lang="da-DK" dirty="0" err="1">
                <a:latin typeface="Avenir Book"/>
                <a:cs typeface="Avenir Book"/>
              </a:rPr>
              <a:t>wellness</a:t>
            </a:r>
            <a:r>
              <a:rPr lang="da-DK" dirty="0">
                <a:latin typeface="Avenir Book"/>
                <a:cs typeface="Avenir Book"/>
              </a:rPr>
              <a:t>?</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”Negativitet avler </a:t>
            </a:r>
            <a:r>
              <a:rPr lang="da-DK" dirty="0" smtClean="0">
                <a:latin typeface="Avenir Book"/>
                <a:cs typeface="Avenir Book"/>
              </a:rPr>
              <a:t>negativitet” </a:t>
            </a:r>
          </a:p>
          <a:p>
            <a:r>
              <a:rPr lang="da-DK" dirty="0" smtClean="0">
                <a:latin typeface="Avenir Book"/>
                <a:cs typeface="Avenir Book"/>
              </a:rPr>
              <a:t>”</a:t>
            </a:r>
            <a:r>
              <a:rPr lang="da-DK" dirty="0">
                <a:latin typeface="Avenir Book"/>
                <a:cs typeface="Avenir Book"/>
              </a:rPr>
              <a:t>Du skal gøre op med dig selv og overveje om der ikke er noget i vejen i privatlivet</a:t>
            </a:r>
            <a:r>
              <a:rPr lang="da-DK" dirty="0" smtClean="0">
                <a:latin typeface="Avenir Book"/>
                <a:cs typeface="Avenir Book"/>
              </a:rPr>
              <a:t>” </a:t>
            </a:r>
            <a:r>
              <a:rPr lang="da-DK" dirty="0">
                <a:latin typeface="Avenir Book"/>
                <a:cs typeface="Avenir Book"/>
              </a:rPr>
              <a:t>”Du er da vist udbrændt</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Det er altså kun dig, der mener at der er en konflikt</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Skal du have hjælp til at prioritere dine arbejdsopgaver?</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Behøver du at være en sådan betonsocialist?</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Du behøver jo ikke at kunne lide dit arbejde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”Er du ikke forandringsparat?</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Du skal være glad for at du har et arbejde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Du er vist ikke helt fremme i skoen</a:t>
            </a:r>
            <a:r>
              <a:rPr lang="da-DK" dirty="0" smtClean="0">
                <a:latin typeface="Avenir Book"/>
                <a:cs typeface="Avenir Book"/>
              </a:rPr>
              <a:t>”</a:t>
            </a:r>
          </a:p>
          <a:p>
            <a:r>
              <a:rPr lang="da-DK" dirty="0" smtClean="0">
                <a:latin typeface="Avenir Book"/>
                <a:cs typeface="Avenir Book"/>
              </a:rPr>
              <a:t>”</a:t>
            </a:r>
            <a:r>
              <a:rPr lang="da-DK" dirty="0">
                <a:latin typeface="Avenir Book"/>
                <a:cs typeface="Avenir Book"/>
              </a:rPr>
              <a:t>Har du nogen ide til hvad vi skal gøre ved det?</a:t>
            </a:r>
            <a:r>
              <a:rPr lang="da-DK" dirty="0" smtClean="0">
                <a:latin typeface="Avenir Book"/>
                <a:cs typeface="Avenir Book"/>
              </a:rPr>
              <a:t>”</a:t>
            </a:r>
            <a:endParaRPr lang="da-DK" dirty="0">
              <a:latin typeface="Avenir Book"/>
              <a:cs typeface="Avenir Book"/>
            </a:endParaRPr>
          </a:p>
        </p:txBody>
      </p:sp>
    </p:spTree>
    <p:extLst>
      <p:ext uri="{BB962C8B-B14F-4D97-AF65-F5344CB8AC3E}">
        <p14:creationId xmlns:p14="http://schemas.microsoft.com/office/powerpoint/2010/main" val="26018957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647700" y="1066800"/>
            <a:ext cx="7810500" cy="4247317"/>
          </a:xfrm>
          <a:prstGeom prst="rect">
            <a:avLst/>
          </a:prstGeom>
          <a:noFill/>
        </p:spPr>
        <p:txBody>
          <a:bodyPr wrap="square" rtlCol="0">
            <a:spAutoFit/>
          </a:bodyPr>
          <a:lstStyle/>
          <a:p>
            <a:r>
              <a:rPr lang="da-DK" dirty="0" smtClean="0">
                <a:latin typeface="Avenir Book"/>
                <a:cs typeface="Avenir Book"/>
              </a:rPr>
              <a:t>”Du er et brokkehoved” </a:t>
            </a:r>
          </a:p>
          <a:p>
            <a:r>
              <a:rPr lang="da-DK" dirty="0" smtClean="0">
                <a:latin typeface="Avenir Book"/>
                <a:cs typeface="Avenir Book"/>
              </a:rPr>
              <a:t>”Hvad kan du selv gøre, for at få det bedre her? </a:t>
            </a:r>
          </a:p>
          <a:p>
            <a:r>
              <a:rPr lang="da-DK" dirty="0" smtClean="0">
                <a:latin typeface="Avenir Book"/>
                <a:cs typeface="Avenir Book"/>
              </a:rPr>
              <a:t>”Du skal jo heller ikke være her til evig tid” </a:t>
            </a:r>
          </a:p>
          <a:p>
            <a:r>
              <a:rPr lang="da-DK" dirty="0" smtClean="0">
                <a:latin typeface="Avenir Book"/>
                <a:cs typeface="Avenir Book"/>
              </a:rPr>
              <a:t>”Hvis du er utilfreds, må du sige op. Ingen er uundværlige”</a:t>
            </a:r>
          </a:p>
          <a:p>
            <a:r>
              <a:rPr lang="da-DK" dirty="0" smtClean="0">
                <a:latin typeface="Avenir Book"/>
                <a:cs typeface="Avenir Book"/>
              </a:rPr>
              <a:t>”Du må ikke se problemer, men udfordringer”</a:t>
            </a:r>
          </a:p>
          <a:p>
            <a:r>
              <a:rPr lang="da-DK" dirty="0" smtClean="0">
                <a:latin typeface="Avenir Book"/>
                <a:cs typeface="Avenir Book"/>
              </a:rPr>
              <a:t> ”Hvis du ikke er med, er du imod os” </a:t>
            </a:r>
          </a:p>
          <a:p>
            <a:r>
              <a:rPr lang="da-DK" dirty="0" smtClean="0">
                <a:latin typeface="Avenir Book"/>
                <a:cs typeface="Avenir Book"/>
              </a:rPr>
              <a:t>”Hvad har du selv gjort?” </a:t>
            </a:r>
          </a:p>
          <a:p>
            <a:r>
              <a:rPr lang="da-DK" dirty="0" smtClean="0">
                <a:latin typeface="Avenir Book"/>
                <a:cs typeface="Avenir Book"/>
              </a:rPr>
              <a:t>”Jeg tror snart vi skal have en samtale med HR, dig og mig”</a:t>
            </a:r>
          </a:p>
          <a:p>
            <a:r>
              <a:rPr lang="da-DK" dirty="0">
                <a:latin typeface="Avenir Book"/>
                <a:cs typeface="Avenir Book"/>
              </a:rPr>
              <a:t>”Er du helt sikker på at du er kommet dig efter din sidste stressperiode?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Du, hvordan går det på hjemmefronten?</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”Jeg kan ikke lige genkende det du siger</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Har du forstået spørgsmålet</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”Vær glad for at du overhovedet har et job</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Hvad er dit forslag? Hvad kan du gøre?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”Parker nu lige dine hjemlige problemer ved døren, før du går ind</a:t>
            </a:r>
            <a:r>
              <a:rPr lang="da-DK" dirty="0" smtClean="0">
                <a:latin typeface="Avenir Book"/>
                <a:cs typeface="Avenir Book"/>
              </a:rPr>
              <a:t>”</a:t>
            </a:r>
            <a:endParaRPr lang="da-DK" dirty="0">
              <a:latin typeface="Avenir Book"/>
              <a:cs typeface="Avenir Book"/>
            </a:endParaRPr>
          </a:p>
        </p:txBody>
      </p:sp>
    </p:spTree>
    <p:extLst>
      <p:ext uri="{BB962C8B-B14F-4D97-AF65-F5344CB8AC3E}">
        <p14:creationId xmlns:p14="http://schemas.microsoft.com/office/powerpoint/2010/main" val="14065228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558800" y="685800"/>
            <a:ext cx="8318500" cy="4247317"/>
          </a:xfrm>
          <a:prstGeom prst="rect">
            <a:avLst/>
          </a:prstGeom>
          <a:noFill/>
        </p:spPr>
        <p:txBody>
          <a:bodyPr wrap="square" rtlCol="0">
            <a:spAutoFit/>
          </a:bodyPr>
          <a:lstStyle/>
          <a:p>
            <a:r>
              <a:rPr lang="da-DK" dirty="0" smtClean="0">
                <a:latin typeface="Avenir Book"/>
                <a:cs typeface="Avenir Book"/>
              </a:rPr>
              <a:t> </a:t>
            </a:r>
            <a:endParaRPr lang="da-DK" dirty="0" smtClean="0">
              <a:latin typeface="Avenir Book"/>
              <a:cs typeface="Avenir Book"/>
            </a:endParaRPr>
          </a:p>
          <a:p>
            <a:r>
              <a:rPr lang="da-DK" dirty="0" smtClean="0">
                <a:latin typeface="Avenir Book"/>
                <a:cs typeface="Avenir Book"/>
              </a:rPr>
              <a:t>”</a:t>
            </a:r>
            <a:r>
              <a:rPr lang="da-DK" dirty="0" smtClean="0">
                <a:latin typeface="Avenir Book"/>
                <a:cs typeface="Avenir Book"/>
              </a:rPr>
              <a:t>Hvis du ikke kan klare at arbejde her, bør du finde et andet arbejde”</a:t>
            </a:r>
          </a:p>
          <a:p>
            <a:r>
              <a:rPr lang="da-DK" dirty="0" smtClean="0">
                <a:latin typeface="Avenir Book"/>
                <a:cs typeface="Avenir Book"/>
              </a:rPr>
              <a:t> ”Ja, men det er jo et vilkår”</a:t>
            </a:r>
          </a:p>
          <a:p>
            <a:r>
              <a:rPr lang="da-DK" dirty="0" smtClean="0">
                <a:latin typeface="Avenir Book"/>
                <a:cs typeface="Avenir Book"/>
              </a:rPr>
              <a:t> ”Sådan er det jo alle steder”</a:t>
            </a:r>
            <a:r>
              <a:rPr lang="da-DK" dirty="0" smtClean="0">
                <a:effectLst/>
                <a:latin typeface="Avenir Book"/>
                <a:cs typeface="Avenir Book"/>
              </a:rPr>
              <a:t> </a:t>
            </a:r>
          </a:p>
          <a:p>
            <a:r>
              <a:rPr lang="da-DK" dirty="0" smtClean="0">
                <a:latin typeface="Avenir Book"/>
                <a:cs typeface="Avenir Book"/>
              </a:rPr>
              <a:t>”</a:t>
            </a:r>
            <a:r>
              <a:rPr lang="da-DK" dirty="0">
                <a:latin typeface="Avenir Book"/>
                <a:cs typeface="Avenir Book"/>
              </a:rPr>
              <a:t>Det er noget vi er blevet pålagt</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Det er bestemt andet steds. Det har vi ikke nogen indflydelse på</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Sådan bliver det. Der er intet at gøre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”Det er en virkelighed vi ikke har indflydelse på</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Vi skal ikke bruge krudt på noget, vi alligevel ikke kan ændre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Forandringerne er kommet for at blive, så I kan ligeså godt vende jer til det</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Det er jo et generelt problem, så det skal løftes et andet sted</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Det er et grundvilkår. Det må vi affinde os med</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”Nu skal vi ikke gøre et større nummer ud af det</a:t>
            </a:r>
            <a:r>
              <a:rPr lang="da-DK" dirty="0" smtClean="0">
                <a:latin typeface="Avenir Book"/>
                <a:cs typeface="Avenir Book"/>
              </a:rPr>
              <a:t>”</a:t>
            </a:r>
          </a:p>
          <a:p>
            <a:r>
              <a:rPr lang="da-DK" dirty="0" smtClean="0">
                <a:effectLst/>
              </a:rPr>
              <a:t> </a:t>
            </a:r>
            <a:endParaRPr lang="da-DK" dirty="0" smtClean="0"/>
          </a:p>
          <a:p>
            <a:endParaRPr lang="da-DK" dirty="0"/>
          </a:p>
        </p:txBody>
      </p:sp>
    </p:spTree>
    <p:extLst>
      <p:ext uri="{BB962C8B-B14F-4D97-AF65-F5344CB8AC3E}">
        <p14:creationId xmlns:p14="http://schemas.microsoft.com/office/powerpoint/2010/main" val="29656956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533400" y="723900"/>
            <a:ext cx="8166100" cy="3416320"/>
          </a:xfrm>
          <a:prstGeom prst="rect">
            <a:avLst/>
          </a:prstGeom>
          <a:noFill/>
        </p:spPr>
        <p:txBody>
          <a:bodyPr wrap="square" rtlCol="0">
            <a:spAutoFit/>
          </a:bodyPr>
          <a:lstStyle/>
          <a:p>
            <a:endParaRPr lang="da-DK" b="1" dirty="0" smtClean="0">
              <a:latin typeface="Avenir Book"/>
              <a:cs typeface="Avenir Book"/>
            </a:endParaRPr>
          </a:p>
          <a:p>
            <a:endParaRPr lang="da-DK" dirty="0">
              <a:latin typeface="Avenir Book"/>
              <a:cs typeface="Avenir Book"/>
            </a:endParaRPr>
          </a:p>
          <a:p>
            <a:r>
              <a:rPr lang="da-DK" dirty="0" smtClean="0">
                <a:latin typeface="Avenir Book"/>
                <a:cs typeface="Avenir Book"/>
              </a:rPr>
              <a:t>”</a:t>
            </a:r>
            <a:r>
              <a:rPr lang="da-DK" dirty="0" smtClean="0">
                <a:latin typeface="Avenir Book"/>
                <a:cs typeface="Avenir Book"/>
              </a:rPr>
              <a:t>Du kommer med kritik og tjeklister hele tiden. Det er ikke rat for mig”</a:t>
            </a:r>
          </a:p>
          <a:p>
            <a:r>
              <a:rPr lang="da-DK" dirty="0" smtClean="0">
                <a:latin typeface="Avenir Book"/>
                <a:cs typeface="Avenir Book"/>
              </a:rPr>
              <a:t>”Jeg vil jer kun det bedste. I giver mig bare ikke lov til at vise det” </a:t>
            </a:r>
          </a:p>
          <a:p>
            <a:r>
              <a:rPr lang="da-DK" dirty="0" smtClean="0">
                <a:latin typeface="Avenir Book"/>
                <a:cs typeface="Avenir Book"/>
              </a:rPr>
              <a:t>”Den kritik vil jeg ikke stå på mål for. Det er jeres eget ansvar” </a:t>
            </a:r>
          </a:p>
          <a:p>
            <a:r>
              <a:rPr lang="da-DK" dirty="0" smtClean="0">
                <a:latin typeface="Avenir Book"/>
                <a:cs typeface="Avenir Book"/>
              </a:rPr>
              <a:t>”Jeg vil gerne opfordre jer til at have tillid til, at jeg gør det bedste” </a:t>
            </a:r>
          </a:p>
          <a:p>
            <a:r>
              <a:rPr lang="da-DK" dirty="0" smtClean="0">
                <a:latin typeface="Avenir Book"/>
                <a:cs typeface="Avenir Book"/>
              </a:rPr>
              <a:t>”Vær opmærksom på, at det bliver sagt på den rigtige måde”</a:t>
            </a:r>
            <a:r>
              <a:rPr lang="da-DK" dirty="0" smtClean="0">
                <a:effectLst/>
                <a:latin typeface="Avenir Book"/>
                <a:cs typeface="Avenir Book"/>
              </a:rPr>
              <a:t> </a:t>
            </a:r>
          </a:p>
          <a:p>
            <a:r>
              <a:rPr lang="da-DK" dirty="0">
                <a:latin typeface="Avenir Book"/>
                <a:cs typeface="Avenir Book"/>
              </a:rPr>
              <a:t>”Vær opmærksom </a:t>
            </a:r>
            <a:r>
              <a:rPr lang="da-DK" dirty="0" smtClean="0">
                <a:latin typeface="Avenir Book"/>
                <a:cs typeface="Avenir Book"/>
              </a:rPr>
              <a:t>på, </a:t>
            </a:r>
            <a:r>
              <a:rPr lang="da-DK" dirty="0">
                <a:latin typeface="Avenir Book"/>
                <a:cs typeface="Avenir Book"/>
              </a:rPr>
              <a:t>hvordan du får det sagt</a:t>
            </a:r>
            <a:r>
              <a:rPr lang="da-DK" dirty="0" smtClean="0">
                <a:latin typeface="Avenir Book"/>
                <a:cs typeface="Avenir Book"/>
              </a:rPr>
              <a:t>”</a:t>
            </a:r>
          </a:p>
          <a:p>
            <a:r>
              <a:rPr lang="da-DK" dirty="0" smtClean="0">
                <a:latin typeface="Avenir Book"/>
                <a:cs typeface="Avenir Book"/>
              </a:rPr>
              <a:t>”</a:t>
            </a:r>
            <a:r>
              <a:rPr lang="da-DK" dirty="0">
                <a:latin typeface="Avenir Book"/>
                <a:cs typeface="Avenir Book"/>
              </a:rPr>
              <a:t>Jeg hører hvad du siger og jeg tager det videre til den øvrige ledelse. Jeg kan ikke gøre mere. Vi må vente og se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Jeg hører hvad du siger, men det er ikke min oplevelse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Jeg høre hvad du siger, men det bliver ikke anderledes</a:t>
            </a:r>
            <a:r>
              <a:rPr lang="da-DK" dirty="0" smtClean="0">
                <a:latin typeface="Avenir Book"/>
                <a:cs typeface="Avenir Book"/>
              </a:rPr>
              <a:t>”</a:t>
            </a:r>
            <a:r>
              <a:rPr lang="da-DK" dirty="0" smtClean="0">
                <a:effectLst/>
                <a:latin typeface="Avenir Book"/>
                <a:cs typeface="Avenir Book"/>
              </a:rPr>
              <a:t> </a:t>
            </a:r>
            <a:endParaRPr lang="da-DK" dirty="0">
              <a:latin typeface="Avenir Book"/>
              <a:cs typeface="Avenir Book"/>
            </a:endParaRPr>
          </a:p>
        </p:txBody>
      </p:sp>
    </p:spTree>
    <p:extLst>
      <p:ext uri="{BB962C8B-B14F-4D97-AF65-F5344CB8AC3E}">
        <p14:creationId xmlns:p14="http://schemas.microsoft.com/office/powerpoint/2010/main" val="26058841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609600" y="1125818"/>
            <a:ext cx="7886700" cy="3970318"/>
          </a:xfrm>
          <a:prstGeom prst="rect">
            <a:avLst/>
          </a:prstGeom>
          <a:noFill/>
        </p:spPr>
        <p:txBody>
          <a:bodyPr wrap="square" rtlCol="0">
            <a:spAutoFit/>
          </a:bodyPr>
          <a:lstStyle/>
          <a:p>
            <a:r>
              <a:rPr lang="da-DK" dirty="0">
                <a:latin typeface="Avenir Book"/>
                <a:cs typeface="Avenir Book"/>
              </a:rPr>
              <a:t>”Du må se det som en udfordring</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”Hør lige hvad du siger: du er ikke anerkendende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Nu har jeg hørt hvad I siger, så kan I godt gå</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”Jeg synes ikke jeg bliver mødt med anerkendelse fra din side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”Jeg vil overhovedet ikke høre om problemer. Du skal komme med løsningsforslag</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Der findes andre steder, hvor du kan finde anerkendelse for dit arbejde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Om du kan lide mig eller ej, så skal du være anerkendende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Nu skal du passe på </a:t>
            </a:r>
            <a:r>
              <a:rPr lang="da-DK" dirty="0" smtClean="0">
                <a:latin typeface="Avenir Book"/>
                <a:cs typeface="Avenir Book"/>
              </a:rPr>
              <a:t>med, </a:t>
            </a:r>
            <a:r>
              <a:rPr lang="da-DK" dirty="0">
                <a:latin typeface="Avenir Book"/>
                <a:cs typeface="Avenir Book"/>
              </a:rPr>
              <a:t>hvad du gør til et problem</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Nu står jeg og prøver at give jer noget ros – den synes jeg faktisk I skal tage imod</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Jeg hører din kritik, men jeg kan ikke handle på den lige nu</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Nu møder jeg dig helt åbent med anerkendelse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Nu arbejder vi ikke med problemer, kun med udfordringer</a:t>
            </a:r>
            <a:r>
              <a:rPr lang="da-DK" dirty="0" smtClean="0">
                <a:latin typeface="Avenir Book"/>
                <a:cs typeface="Avenir Book"/>
              </a:rPr>
              <a:t>”</a:t>
            </a:r>
            <a:r>
              <a:rPr lang="da-DK" dirty="0" smtClean="0">
                <a:effectLst/>
                <a:latin typeface="Avenir Book"/>
                <a:cs typeface="Avenir Book"/>
              </a:rPr>
              <a:t> </a:t>
            </a:r>
            <a:endParaRPr lang="da-DK" dirty="0">
              <a:latin typeface="Avenir Book"/>
              <a:cs typeface="Avenir Book"/>
            </a:endParaRPr>
          </a:p>
        </p:txBody>
      </p:sp>
    </p:spTree>
    <p:extLst>
      <p:ext uri="{BB962C8B-B14F-4D97-AF65-F5344CB8AC3E}">
        <p14:creationId xmlns:p14="http://schemas.microsoft.com/office/powerpoint/2010/main" val="5844411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660400" y="800100"/>
            <a:ext cx="8026400" cy="3693319"/>
          </a:xfrm>
          <a:prstGeom prst="rect">
            <a:avLst/>
          </a:prstGeom>
          <a:noFill/>
        </p:spPr>
        <p:txBody>
          <a:bodyPr wrap="square" rtlCol="0">
            <a:spAutoFit/>
          </a:bodyPr>
          <a:lstStyle/>
          <a:p>
            <a:r>
              <a:rPr lang="da-DK" dirty="0">
                <a:latin typeface="Avenir Book"/>
                <a:cs typeface="Avenir Book"/>
              </a:rPr>
              <a:t>”Beslutningen er truffet højre oppe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Det kommer fra øverste sted. Det er ude af mine hænder</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Har du overvejet at prøve med Sindsro-bønnen?</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Du skulle </a:t>
            </a:r>
            <a:r>
              <a:rPr lang="da-DK" dirty="0" err="1">
                <a:latin typeface="Avenir Book"/>
                <a:cs typeface="Avenir Book"/>
              </a:rPr>
              <a:t>ta</a:t>
            </a:r>
            <a:r>
              <a:rPr lang="da-DK" dirty="0">
                <a:latin typeface="Avenir Book"/>
                <a:cs typeface="Avenir Book"/>
              </a:rPr>
              <a:t>’ at arbejde med dig selv, f.eks. begynde på </a:t>
            </a:r>
            <a:r>
              <a:rPr lang="da-DK" dirty="0" err="1">
                <a:latin typeface="Avenir Book"/>
                <a:cs typeface="Avenir Book"/>
              </a:rPr>
              <a:t>mindfullness</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Det er bestemt ovenfra. I skal ikke brokke jer til mig</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Det er bestemt oppefra. Det er en skal-opgave</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Kom med løsningsforslag, fremfor kritik</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Nu skal vi altså prøve at være positive</a:t>
            </a:r>
            <a:r>
              <a:rPr lang="da-DK" dirty="0" smtClean="0">
                <a:latin typeface="Avenir Book"/>
                <a:cs typeface="Avenir Book"/>
              </a:rPr>
              <a:t>”</a:t>
            </a:r>
          </a:p>
          <a:p>
            <a:r>
              <a:rPr lang="da-DK" dirty="0" smtClean="0">
                <a:latin typeface="Avenir Book"/>
                <a:cs typeface="Avenir Book"/>
              </a:rPr>
              <a:t> </a:t>
            </a:r>
            <a:r>
              <a:rPr lang="da-DK" dirty="0">
                <a:latin typeface="Avenir Book"/>
                <a:cs typeface="Avenir Book"/>
              </a:rPr>
              <a:t>”Nu skal vi passe på vi ikke smitter hinanden ved negativ </a:t>
            </a:r>
            <a:r>
              <a:rPr lang="da-DK" dirty="0" smtClean="0">
                <a:latin typeface="Avenir Book"/>
                <a:cs typeface="Avenir Book"/>
              </a:rPr>
              <a:t>tænkning” </a:t>
            </a:r>
          </a:p>
          <a:p>
            <a:r>
              <a:rPr lang="da-DK" dirty="0" smtClean="0">
                <a:latin typeface="Avenir Book"/>
                <a:cs typeface="Avenir Book"/>
              </a:rPr>
              <a:t>”</a:t>
            </a:r>
            <a:r>
              <a:rPr lang="da-DK" dirty="0">
                <a:latin typeface="Avenir Book"/>
                <a:cs typeface="Avenir Book"/>
              </a:rPr>
              <a:t>Du taler tingene ned. Tal dem op</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Du skaber en negativ stemning</a:t>
            </a:r>
            <a:r>
              <a:rPr lang="da-DK" dirty="0" smtClean="0">
                <a:latin typeface="Avenir Book"/>
                <a:cs typeface="Avenir Book"/>
              </a:rPr>
              <a:t>” </a:t>
            </a:r>
          </a:p>
          <a:p>
            <a:r>
              <a:rPr lang="da-DK" dirty="0" smtClean="0">
                <a:latin typeface="Avenir Book"/>
                <a:cs typeface="Avenir Book"/>
              </a:rPr>
              <a:t>”</a:t>
            </a:r>
            <a:r>
              <a:rPr lang="da-DK" dirty="0">
                <a:latin typeface="Avenir Book"/>
                <a:cs typeface="Avenir Book"/>
              </a:rPr>
              <a:t>Vær opmærksom på hvordan du omtaler problemet, du smitter de andre</a:t>
            </a:r>
            <a:r>
              <a:rPr lang="da-DK" dirty="0" smtClean="0">
                <a:latin typeface="Avenir Book"/>
                <a:cs typeface="Avenir Book"/>
              </a:rPr>
              <a:t>”</a:t>
            </a:r>
          </a:p>
          <a:p>
            <a:r>
              <a:rPr lang="da-DK" dirty="0" smtClean="0">
                <a:effectLst/>
                <a:latin typeface="Avenir Book"/>
                <a:cs typeface="Avenir Book"/>
              </a:rPr>
              <a:t> </a:t>
            </a:r>
            <a:endParaRPr lang="da-DK" dirty="0">
              <a:latin typeface="Avenir Book"/>
              <a:cs typeface="Avenir Book"/>
            </a:endParaRPr>
          </a:p>
        </p:txBody>
      </p:sp>
    </p:spTree>
    <p:extLst>
      <p:ext uri="{BB962C8B-B14F-4D97-AF65-F5344CB8AC3E}">
        <p14:creationId xmlns:p14="http://schemas.microsoft.com/office/powerpoint/2010/main" val="41760350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83296</TotalTime>
  <Words>2135</Words>
  <Application>Microsoft Macintosh PowerPoint</Application>
  <PresentationFormat>Skærmshow (4:3)</PresentationFormat>
  <Paragraphs>210</Paragraphs>
  <Slides>21</Slides>
  <Notes>0</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Rasmus Willig</dc:creator>
  <cp:lastModifiedBy>Rasmus Willig</cp:lastModifiedBy>
  <cp:revision>155</cp:revision>
  <cp:lastPrinted>2017-01-26T14:03:50Z</cp:lastPrinted>
  <dcterms:created xsi:type="dcterms:W3CDTF">2015-03-03T07:47:38Z</dcterms:created>
  <dcterms:modified xsi:type="dcterms:W3CDTF">2023-04-20T11:37:17Z</dcterms:modified>
</cp:coreProperties>
</file>